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1551471" r:id="rId5"/>
    <p:sldId id="1551444" r:id="rId6"/>
    <p:sldId id="322" r:id="rId7"/>
    <p:sldId id="315" r:id="rId8"/>
    <p:sldId id="281" r:id="rId9"/>
    <p:sldId id="1551436" r:id="rId10"/>
    <p:sldId id="313" r:id="rId11"/>
    <p:sldId id="1551473" r:id="rId12"/>
    <p:sldId id="1551474" r:id="rId13"/>
    <p:sldId id="1551469" r:id="rId14"/>
    <p:sldId id="1551472" r:id="rId15"/>
    <p:sldId id="284" r:id="rId16"/>
    <p:sldId id="1551466" r:id="rId17"/>
    <p:sldId id="1551467" r:id="rId18"/>
    <p:sldId id="311" r:id="rId19"/>
    <p:sldId id="320" r:id="rId20"/>
    <p:sldId id="15514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1A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4C6A68-5880-49F9-9BA6-5CE8CC46BDB3}" v="52" dt="2025-04-09T14:55:42.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49" autoAdjust="0"/>
    <p:restoredTop sz="78935" autoAdjust="0"/>
  </p:normalViewPr>
  <p:slideViewPr>
    <p:cSldViewPr snapToGrid="0">
      <p:cViewPr>
        <p:scale>
          <a:sx n="52" d="100"/>
          <a:sy n="52" d="100"/>
        </p:scale>
        <p:origin x="1536"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B942F-E8A8-49D7-A9DA-C10C1F26BC9C}" type="datetimeFigureOut">
              <a:rPr lang="en-GB" smtClean="0"/>
              <a:t>29/04/2025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E4C80-13DF-47CC-87D5-F37819A0D7B2}" type="slidenum">
              <a:rPr lang="en-GB" smtClean="0"/>
              <a:t>‹#›</a:t>
            </a:fld>
            <a:endParaRPr lang="en-GB"/>
          </a:p>
        </p:txBody>
      </p:sp>
    </p:spTree>
    <p:extLst>
      <p:ext uri="{BB962C8B-B14F-4D97-AF65-F5344CB8AC3E}">
        <p14:creationId xmlns:p14="http://schemas.microsoft.com/office/powerpoint/2010/main" val="3144033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urreycc.gov.uk/__data/assets/pdf_file/0006/362958/Local-area-SEND-strategic-improvement-plan.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rbispartnerships.sharepoint.com/sites/surrey_youth_voic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urreycc.gov.uk/children/support-and-advice/youth-voice/cya/youth-researcher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rc-kss.nihr.ac.uk/news/children-and-young-people-s-mental-health-research-a-top-priority-across-kent-surrey-and-sussex"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ityinsights.co.u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urreycc.gov.uk/__data/assets/pdf_file/0006/362958/Local-area-SEND-strategic-improvement-plan.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30C21708-2356-44A2-89D8-7DA4C1658ECB}" type="slidenum">
              <a:rPr lang="en-GB" smtClean="0"/>
              <a:t>2</a:t>
            </a:fld>
            <a:endParaRPr lang="en-GB"/>
          </a:p>
        </p:txBody>
      </p:sp>
    </p:spTree>
    <p:extLst>
      <p:ext uri="{BB962C8B-B14F-4D97-AF65-F5344CB8AC3E}">
        <p14:creationId xmlns:p14="http://schemas.microsoft.com/office/powerpoint/2010/main" val="655463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01E44-F156-B2E5-AA92-E66F2304D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79E9D-9D34-1DF3-7BAB-7536E855A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2507B-FCCF-A170-8279-19BB1A89FF1A}"/>
              </a:ext>
            </a:extLst>
          </p:cNvPr>
          <p:cNvSpPr>
            <a:spLocks noGrp="1"/>
          </p:cNvSpPr>
          <p:nvPr>
            <p:ph type="body" idx="1"/>
          </p:nvPr>
        </p:nvSpPr>
        <p:spPr/>
        <p:txBody>
          <a:bodyPr/>
          <a:lstStyle/>
          <a:p>
            <a:pPr algn="l"/>
            <a:r>
              <a:rPr lang="en-GB" b="0" i="0" dirty="0">
                <a:solidFill>
                  <a:srgbClr val="242424"/>
                </a:solidFill>
                <a:effectLst/>
                <a:latin typeface="Segoe UI" panose="020B0502040204020203" pitchFamily="34" charset="0"/>
              </a:rPr>
              <a:t>Each of the research projects focused on different aspects of neurodivergence (ND) and mental health. For the purposes of this presentation, the recommendations have been summarised. We encourage you to review the full list of recommendations, which provides more detailed information expressed by the youth researchers in their own words.</a:t>
            </a:r>
          </a:p>
          <a:p>
            <a:pPr algn="l"/>
            <a:endParaRPr lang="en-GB" b="0" i="0" dirty="0">
              <a:solidFill>
                <a:srgbClr val="242424"/>
              </a:solidFill>
              <a:effectLst/>
              <a:latin typeface="Segoe UI" panose="020B0502040204020203" pitchFamily="34" charset="0"/>
            </a:endParaRPr>
          </a:p>
          <a:p>
            <a:pPr algn="l"/>
            <a:r>
              <a:rPr lang="en-GB" b="0" i="0" dirty="0">
                <a:solidFill>
                  <a:srgbClr val="242424"/>
                </a:solidFill>
                <a:effectLst/>
                <a:latin typeface="Segoe UI" panose="020B0502040204020203" pitchFamily="34" charset="0"/>
              </a:rPr>
              <a:t>While there is a lot of positive work happening across the system, such as the SEND improvement plan </a:t>
            </a:r>
            <a:r>
              <a:rPr lang="en-GB" dirty="0">
                <a:hlinkClick r:id="rId3"/>
              </a:rPr>
              <a:t>Local Area SEND Strategic Improvement Plan</a:t>
            </a:r>
            <a:r>
              <a:rPr lang="en-GB" dirty="0"/>
              <a:t> </a:t>
            </a:r>
            <a:r>
              <a:rPr lang="en-GB" b="0" i="0" dirty="0">
                <a:solidFill>
                  <a:srgbClr val="242424"/>
                </a:solidFill>
                <a:effectLst/>
                <a:latin typeface="Segoe UI" panose="020B0502040204020203" pitchFamily="34" charset="0"/>
              </a:rPr>
              <a:t>that is committed to making important changes to improve the lives of neurodivergent young people and their families, we recognise some of these recommendations may already be in progress.</a:t>
            </a:r>
          </a:p>
          <a:p>
            <a:pPr algn="l"/>
            <a:endParaRPr lang="en-GB" b="0" i="0" dirty="0">
              <a:solidFill>
                <a:srgbClr val="242424"/>
              </a:solidFill>
              <a:effectLst/>
              <a:latin typeface="Segoe UI" panose="020B0502040204020203" pitchFamily="34" charset="0"/>
            </a:endParaRPr>
          </a:p>
          <a:p>
            <a:pPr algn="l"/>
            <a:r>
              <a:rPr lang="en-GB" b="0" i="0" dirty="0">
                <a:solidFill>
                  <a:srgbClr val="242424"/>
                </a:solidFill>
                <a:effectLst/>
                <a:latin typeface="Segoe UI" panose="020B0502040204020203" pitchFamily="34" charset="0"/>
              </a:rPr>
              <a:t>However, these recommendations are invaluable in offering direction and highlighting the experiences of young neurodivergent individuals in schools and the community. They pinpoint areas where young people feel that focus is needed and where interventions and support should be prioritized.</a:t>
            </a:r>
          </a:p>
          <a:p>
            <a:pPr algn="l"/>
            <a:endParaRPr lang="en-GB" b="0" i="0" dirty="0">
              <a:solidFill>
                <a:srgbClr val="242424"/>
              </a:solidFill>
              <a:effectLst/>
              <a:latin typeface="Segoe UI" panose="020B0502040204020203" pitchFamily="34" charset="0"/>
            </a:endParaRPr>
          </a:p>
          <a:p>
            <a:pPr algn="l"/>
            <a:r>
              <a:rPr lang="en-GB" b="0" i="0" dirty="0">
                <a:solidFill>
                  <a:srgbClr val="242424"/>
                </a:solidFill>
                <a:effectLst/>
                <a:latin typeface="Segoe UI" panose="020B0502040204020203" pitchFamily="34" charset="0"/>
              </a:rPr>
              <a:t>Youth-led research provides us with valuable insights into the current experiences and feelings of children and young people. It highlights priority areas where interventions and support need more focus and implementation, ensuring that young people can feel the impact in their schools and communities.</a:t>
            </a:r>
          </a:p>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A281E235-3CDF-2DC6-47D4-8CE71DE74A20}"/>
              </a:ext>
            </a:extLst>
          </p:cNvPr>
          <p:cNvSpPr>
            <a:spLocks noGrp="1"/>
          </p:cNvSpPr>
          <p:nvPr>
            <p:ph type="sldNum" sz="quarter" idx="5"/>
          </p:nvPr>
        </p:nvSpPr>
        <p:spPr/>
        <p:txBody>
          <a:bodyPr/>
          <a:lstStyle/>
          <a:p>
            <a:fld id="{30C21708-2356-44A2-89D8-7DA4C1658ECB}" type="slidenum">
              <a:rPr lang="en-GB" smtClean="0"/>
              <a:t>11</a:t>
            </a:fld>
            <a:endParaRPr lang="en-GB"/>
          </a:p>
        </p:txBody>
      </p:sp>
    </p:spTree>
    <p:extLst>
      <p:ext uri="{BB962C8B-B14F-4D97-AF65-F5344CB8AC3E}">
        <p14:creationId xmlns:p14="http://schemas.microsoft.com/office/powerpoint/2010/main" val="3790441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highlight>
                  <a:srgbClr val="FFFF00"/>
                </a:highlight>
              </a:rPr>
              <a:t>In October, the In Our Own Words youth researchers presented their findings to members of ATLAS, a Surrey Youth Voice Participation group for young people with additional needs and disabilities. The youth researchers wanted the opportunity to present their findings to members of the neurodivergent community to sense check their research and see if it was applicable, acceptable and helpful to other neurodivergent / autistic young people</a:t>
            </a:r>
          </a:p>
          <a:p>
            <a:pPr marL="0" indent="0">
              <a:buFont typeface="Arial" panose="020B0604020202020204" pitchFamily="34" charset="0"/>
              <a:buNone/>
            </a:pPr>
            <a:endParaRPr lang="en-GB">
              <a:highlight>
                <a:srgbClr val="FFFF00"/>
              </a:highligh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highlight>
                  <a:srgbClr val="FFFF00"/>
                </a:highlight>
              </a:rPr>
              <a:t>Members of ATLAS noticed that all the different research projects could be grouped into three different experiences, tapping into each stage a neurodivergent young person may go through in education.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highlight>
                  <a:srgbClr val="FFFF00"/>
                </a:highlight>
              </a:rPr>
              <a:t>Struggling with accessing support at school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highlight>
                  <a:srgbClr val="FFFF00"/>
                </a:highlight>
              </a:rPr>
              <a:t>Perusing a diagnosis to access support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a:highlight>
                  <a:srgbClr val="FFFF00"/>
                </a:highlight>
              </a:rPr>
              <a:t>Experiencing challenges and barriers due to wait times, potentially leading to school absence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highlight>
                <a:srgbClr val="FFFF00"/>
              </a:highlight>
            </a:endParaRPr>
          </a:p>
          <a:p>
            <a:pPr marL="0" indent="0">
              <a:buFont typeface="Arial" panose="020B0604020202020204" pitchFamily="34" charset="0"/>
              <a:buNone/>
            </a:pPr>
            <a:r>
              <a:rPr lang="en-GB"/>
              <a:t>The findings from the youth research project and conversations with ATLAS highlight a challenge and potential trajectory in the educational journey of neurodivergent young people, emphasising the need for early intervention and systemic changes within schools. </a:t>
            </a:r>
          </a:p>
          <a:p>
            <a:pPr marL="0" indent="0">
              <a:buFont typeface="Arial" panose="020B0604020202020204" pitchFamily="34" charset="0"/>
              <a:buNone/>
            </a:pPr>
            <a:endParaRPr lang="en-GB">
              <a:highlight>
                <a:srgbClr val="FFFF00"/>
              </a:highlight>
            </a:endParaRPr>
          </a:p>
          <a:p>
            <a:pPr>
              <a:buFont typeface="+mj-lt"/>
              <a:buAutoNum type="arabicPeriod"/>
            </a:pPr>
            <a:r>
              <a:rPr lang="en-GB" b="1"/>
              <a:t>Early School Support and Inclusive Environments</a:t>
            </a:r>
            <a:endParaRPr lang="en-GB"/>
          </a:p>
          <a:p>
            <a:pPr marL="742950" lvl="1" indent="-285750">
              <a:buFont typeface="+mj-lt"/>
              <a:buAutoNum type="arabicPeriod"/>
            </a:pPr>
            <a:r>
              <a:rPr lang="en-GB"/>
              <a:t>Inclusive settings and proactive support at school, where reasonable adjustments are prioritised can help neurodivergent young people thrive.</a:t>
            </a:r>
          </a:p>
          <a:p>
            <a:pPr marL="742950" lvl="1" indent="-285750">
              <a:buFont typeface="+mj-lt"/>
              <a:buAutoNum type="arabicPeriod"/>
            </a:pPr>
            <a:r>
              <a:rPr lang="en-GB"/>
              <a:t>Lack of early accommodations leads families to seek diagnoses to unlock necessary resources and adjustments.</a:t>
            </a:r>
          </a:p>
          <a:p>
            <a:pPr>
              <a:buFont typeface="+mj-lt"/>
              <a:buAutoNum type="arabicPeriod"/>
            </a:pPr>
            <a:endParaRPr lang="en-GB" b="1"/>
          </a:p>
          <a:p>
            <a:pPr>
              <a:buFont typeface="+mj-lt"/>
              <a:buAutoNum type="arabicPeriod"/>
            </a:pPr>
            <a:r>
              <a:rPr lang="en-GB" b="1"/>
              <a:t>Barriers Due to Diagnosis Wait Times</a:t>
            </a:r>
            <a:endParaRPr lang="en-GB"/>
          </a:p>
          <a:p>
            <a:pPr marL="742950" lvl="1" indent="-285750">
              <a:buFont typeface="+mj-lt"/>
              <a:buAutoNum type="arabicPeriod"/>
            </a:pPr>
            <a:r>
              <a:rPr lang="en-GB"/>
              <a:t>Long delays for diagnosis (for Autism, Neurodivergence, and mental health needs) Increase educational and mental health challenges.</a:t>
            </a:r>
          </a:p>
          <a:p>
            <a:pPr marL="742950" lvl="1" indent="-285750">
              <a:buFont typeface="+mj-lt"/>
              <a:buAutoNum type="arabicPeriod"/>
            </a:pPr>
            <a:r>
              <a:rPr lang="en-GB"/>
              <a:t>The unmet need for reasonable adjustments intensifies family stress and anxiety.</a:t>
            </a:r>
          </a:p>
          <a:p>
            <a:pPr marL="742950" lvl="1" indent="-285750">
              <a:buFont typeface="+mj-lt"/>
              <a:buAutoNum type="arabicPeriod"/>
            </a:pPr>
            <a:endParaRPr lang="en-GB"/>
          </a:p>
          <a:p>
            <a:pPr>
              <a:buFont typeface="+mj-lt"/>
              <a:buAutoNum type="arabicPeriod"/>
            </a:pPr>
            <a:r>
              <a:rPr lang="en-GB" b="1"/>
              <a:t>Impact of Prolonged Waiting</a:t>
            </a:r>
            <a:endParaRPr lang="en-GB"/>
          </a:p>
          <a:p>
            <a:pPr marL="742950" lvl="1" indent="-285750">
              <a:buFont typeface="+mj-lt"/>
              <a:buAutoNum type="arabicPeriod"/>
            </a:pPr>
            <a:r>
              <a:rPr lang="en-GB"/>
              <a:t>The combination of inadequate support and delayed diagnosis leads to heightened anxiety, trauma, and, for some, disengagement from education altogether, leading to Emotionally Based School Non-Attendance (EBSNA)</a:t>
            </a:r>
          </a:p>
          <a:p>
            <a:pPr marL="742950" lvl="1" indent="-285750">
              <a:buFont typeface="+mj-lt"/>
              <a:buAutoNum type="arabicPeriod"/>
            </a:pPr>
            <a:r>
              <a:rPr lang="en-GB"/>
              <a:t>Families may reach a crisis point, requiring more intensive downstream interventions.  </a:t>
            </a:r>
          </a:p>
          <a:p>
            <a:pPr>
              <a:buFont typeface="+mj-lt"/>
              <a:buNone/>
            </a:pPr>
            <a:endParaRPr lang="en-GB" b="1"/>
          </a:p>
          <a:p>
            <a:pPr>
              <a:buFont typeface="+mj-lt"/>
              <a:buNone/>
            </a:pPr>
            <a:r>
              <a:rPr lang="en-GB" b="1"/>
              <a:t>The Opportunity for Upstream Change</a:t>
            </a:r>
          </a:p>
          <a:p>
            <a:pPr>
              <a:buFont typeface="+mj-lt"/>
              <a:buNone/>
            </a:pPr>
            <a:r>
              <a:rPr lang="en-GB"/>
              <a:t>Empowering schools to act as buffers with training and resources to create inclusive environments and accommodate reasonable adjustments may intersect challenges from arising and reduce reliance on clinical diagnoses for support.</a:t>
            </a:r>
          </a:p>
          <a:p>
            <a:pPr>
              <a:buFont typeface="+mj-lt"/>
              <a:buNone/>
            </a:pPr>
            <a:endParaRPr lang="en-GB"/>
          </a:p>
          <a:p>
            <a:pPr>
              <a:buFont typeface="+mj-lt"/>
              <a:buNone/>
            </a:pPr>
            <a:r>
              <a:rPr lang="en-GB"/>
              <a:t>Having support in place early and creating inclusive school environments, where adjustments are normalised, will not only benefit neurodivergent young people but can create a better learning environment for all students.</a:t>
            </a:r>
          </a:p>
          <a:p>
            <a:pPr marL="0" indent="0">
              <a:buFont typeface="Arial" panose="020B0604020202020204" pitchFamily="34" charset="0"/>
              <a:buNone/>
            </a:pPr>
            <a:endParaRPr lang="en-GB">
              <a:highlight>
                <a:srgbClr val="FFFF00"/>
              </a:highlight>
            </a:endParaRPr>
          </a:p>
          <a:p>
            <a:pPr marL="0" indent="0">
              <a:buFont typeface="Arial" panose="020B0604020202020204" pitchFamily="34" charset="0"/>
              <a:buNone/>
            </a:pPr>
            <a:endParaRPr lang="en-GB">
              <a:highlight>
                <a:srgbClr val="FFFF00"/>
              </a:highlight>
            </a:endParaRPr>
          </a:p>
          <a:p>
            <a:pPr marL="0" indent="0">
              <a:buFont typeface="Arial" panose="020B0604020202020204" pitchFamily="34" charset="0"/>
              <a:buNone/>
            </a:pPr>
            <a:endParaRPr lang="en-GB">
              <a:highlight>
                <a:srgbClr val="FFFF00"/>
              </a:highlight>
            </a:endParaRPr>
          </a:p>
          <a:p>
            <a:pPr marL="0" indent="0">
              <a:buFont typeface="Arial" panose="020B0604020202020204" pitchFamily="34" charset="0"/>
              <a:buNone/>
            </a:pPr>
            <a:endParaRPr lang="en-GB">
              <a:highlight>
                <a:srgbClr val="FFFF00"/>
              </a:highlight>
            </a:endParaRPr>
          </a:p>
        </p:txBody>
      </p:sp>
      <p:sp>
        <p:nvSpPr>
          <p:cNvPr id="4" name="Slide Number Placeholder 3"/>
          <p:cNvSpPr>
            <a:spLocks noGrp="1"/>
          </p:cNvSpPr>
          <p:nvPr>
            <p:ph type="sldNum" sz="quarter" idx="5"/>
          </p:nvPr>
        </p:nvSpPr>
        <p:spPr/>
        <p:txBody>
          <a:bodyPr/>
          <a:lstStyle/>
          <a:p>
            <a:fld id="{30C21708-2356-44A2-89D8-7DA4C1658ECB}" type="slidenum">
              <a:rPr lang="en-GB" smtClean="0"/>
              <a:t>12</a:t>
            </a:fld>
            <a:endParaRPr lang="en-GB"/>
          </a:p>
        </p:txBody>
      </p:sp>
    </p:spTree>
    <p:extLst>
      <p:ext uri="{BB962C8B-B14F-4D97-AF65-F5344CB8AC3E}">
        <p14:creationId xmlns:p14="http://schemas.microsoft.com/office/powerpoint/2010/main" val="635999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30C21708-2356-44A2-89D8-7DA4C1658ECB}" type="slidenum">
              <a:rPr lang="en-GB" smtClean="0"/>
              <a:t>13</a:t>
            </a:fld>
            <a:endParaRPr lang="en-GB"/>
          </a:p>
        </p:txBody>
      </p:sp>
    </p:spTree>
    <p:extLst>
      <p:ext uri="{BB962C8B-B14F-4D97-AF65-F5344CB8AC3E}">
        <p14:creationId xmlns:p14="http://schemas.microsoft.com/office/powerpoint/2010/main" val="3888254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C492B-723A-0CA7-729E-43B7F85D1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10849-8315-4CEC-829C-4102E8BA9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76848-4815-A6D0-D17C-9D90BD78A704}"/>
              </a:ext>
            </a:extLst>
          </p:cNvPr>
          <p:cNvSpPr>
            <a:spLocks noGrp="1"/>
          </p:cNvSpPr>
          <p:nvPr>
            <p:ph type="body" idx="1"/>
          </p:nvPr>
        </p:nvSpPr>
        <p:spPr/>
        <p:txBody>
          <a:bodyPr/>
          <a:lstStyle/>
          <a:p>
            <a:r>
              <a:rPr lang="en-GB" dirty="0"/>
              <a:t>In Our Own Words has created a set of materials as part of the project information pack. This is so the findings of youth-led research can be shared far and wide with the goal of positively benefiting services. These materials are available on the Surrey Youth Voice </a:t>
            </a:r>
            <a:r>
              <a:rPr lang="en-GB" dirty="0" err="1"/>
              <a:t>sharepoint</a:t>
            </a:r>
            <a:r>
              <a:rPr lang="en-GB" dirty="0"/>
              <a:t> (</a:t>
            </a:r>
            <a:r>
              <a:rPr lang="en-GB" dirty="0">
                <a:hlinkClick r:id="rId3"/>
              </a:rPr>
              <a:t>Surrey Youth Voice – Home</a:t>
            </a:r>
            <a:r>
              <a:rPr lang="en-GB" dirty="0"/>
              <a:t>) or by request.</a:t>
            </a:r>
          </a:p>
          <a:p>
            <a:endParaRPr lang="en-GB" dirty="0"/>
          </a:p>
          <a:p>
            <a:r>
              <a:rPr lang="en-GB" dirty="0"/>
              <a:t>The In Our Own Words team and youth researchers hope you find this information valuable in understanding the needs of neurodivergent young people in Surrey and supporting their mental health. If you use the youth researcher findings for any work or projects, let us know! Please contact us at </a:t>
            </a:r>
            <a:r>
              <a:rPr lang="en-GB" dirty="0">
                <a:solidFill>
                  <a:srgbClr val="002060"/>
                </a:solidFill>
              </a:rPr>
              <a:t>user.voice@surreycc.gov.uk</a:t>
            </a:r>
            <a:r>
              <a:rPr lang="en-GB" dirty="0"/>
              <a:t>. This helps us monitor the impact of our work and provide feedback to our youth researchers on how their research has been utilized. It's important for young people to see the impact of their hard work and understand how they are contributing to positive changes.</a:t>
            </a:r>
          </a:p>
          <a:p>
            <a:endParaRPr lang="en-GB" dirty="0"/>
          </a:p>
          <a:p>
            <a:r>
              <a:rPr lang="en-GB" dirty="0"/>
              <a:t>Visit </a:t>
            </a:r>
            <a:r>
              <a:rPr lang="en-GB" dirty="0">
                <a:hlinkClick r:id="rId4"/>
              </a:rPr>
              <a:t>In Our Own Words - Youth Researchers - Surrey County Council</a:t>
            </a:r>
            <a:r>
              <a:rPr lang="en-GB" dirty="0"/>
              <a:t> to find out more information and stay updated. </a:t>
            </a:r>
          </a:p>
        </p:txBody>
      </p:sp>
      <p:sp>
        <p:nvSpPr>
          <p:cNvPr id="4" name="Slide Number Placeholder 3">
            <a:extLst>
              <a:ext uri="{FF2B5EF4-FFF2-40B4-BE49-F238E27FC236}">
                <a16:creationId xmlns:a16="http://schemas.microsoft.com/office/drawing/2014/main" id="{CEA97506-22DB-A381-7CC3-A0A4F1BF24F4}"/>
              </a:ext>
            </a:extLst>
          </p:cNvPr>
          <p:cNvSpPr>
            <a:spLocks noGrp="1"/>
          </p:cNvSpPr>
          <p:nvPr>
            <p:ph type="sldNum" sz="quarter" idx="5"/>
          </p:nvPr>
        </p:nvSpPr>
        <p:spPr/>
        <p:txBody>
          <a:bodyPr/>
          <a:lstStyle/>
          <a:p>
            <a:fld id="{30C21708-2356-44A2-89D8-7DA4C1658ECB}" type="slidenum">
              <a:rPr lang="en-GB" smtClean="0"/>
              <a:t>14</a:t>
            </a:fld>
            <a:endParaRPr lang="en-GB"/>
          </a:p>
        </p:txBody>
      </p:sp>
    </p:spTree>
    <p:extLst>
      <p:ext uri="{BB962C8B-B14F-4D97-AF65-F5344CB8AC3E}">
        <p14:creationId xmlns:p14="http://schemas.microsoft.com/office/powerpoint/2010/main" val="202553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Youth researchers have collaborated with a professional illustrator to create their own comic stories that highlight their findings, recommendations, and experiences within the programme. We aim to share these engaging comics widely, reaching everyone from young people to educators, parents, carers, and professionals. By presenting youth research in such a creative format, we hope to attract the attention of young people as well as professionals, to foster a deeper understanding of the experiences of neurodivergent young people in Surrey. Our goal is to promote inclusive, accessible, and neurodivergent-friendly practices through this original approach to sharing knowledge.</a:t>
            </a:r>
          </a:p>
          <a:p>
            <a:endParaRPr lang="en-GB"/>
          </a:p>
        </p:txBody>
      </p:sp>
      <p:sp>
        <p:nvSpPr>
          <p:cNvPr id="4" name="Slide Number Placeholder 3"/>
          <p:cNvSpPr>
            <a:spLocks noGrp="1"/>
          </p:cNvSpPr>
          <p:nvPr>
            <p:ph type="sldNum" sz="quarter" idx="5"/>
          </p:nvPr>
        </p:nvSpPr>
        <p:spPr/>
        <p:txBody>
          <a:bodyPr/>
          <a:lstStyle/>
          <a:p>
            <a:fld id="{30C21708-2356-44A2-89D8-7DA4C1658ECB}" type="slidenum">
              <a:rPr lang="en-GB" smtClean="0"/>
              <a:t>15</a:t>
            </a:fld>
            <a:endParaRPr lang="en-GB"/>
          </a:p>
        </p:txBody>
      </p:sp>
    </p:spTree>
    <p:extLst>
      <p:ext uri="{BB962C8B-B14F-4D97-AF65-F5344CB8AC3E}">
        <p14:creationId xmlns:p14="http://schemas.microsoft.com/office/powerpoint/2010/main" val="341133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30C21708-2356-44A2-89D8-7DA4C1658ECB}" type="slidenum">
              <a:rPr lang="en-GB" smtClean="0"/>
              <a:t>16</a:t>
            </a:fld>
            <a:endParaRPr lang="en-GB"/>
          </a:p>
        </p:txBody>
      </p:sp>
    </p:spTree>
    <p:extLst>
      <p:ext uri="{BB962C8B-B14F-4D97-AF65-F5344CB8AC3E}">
        <p14:creationId xmlns:p14="http://schemas.microsoft.com/office/powerpoint/2010/main" val="1862908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2CC85-12D6-AD05-2A9F-13E053B7C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C9828-FE93-A9F5-1705-8E342041EC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06C0A-8DEC-E140-B085-27A8CE8668F1}"/>
              </a:ext>
            </a:extLst>
          </p:cNvPr>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a:extLst>
              <a:ext uri="{FF2B5EF4-FFF2-40B4-BE49-F238E27FC236}">
                <a16:creationId xmlns:a16="http://schemas.microsoft.com/office/drawing/2014/main" id="{C267CB66-4874-B18D-B1F1-9E0AADED0915}"/>
              </a:ext>
            </a:extLst>
          </p:cNvPr>
          <p:cNvSpPr>
            <a:spLocks noGrp="1"/>
          </p:cNvSpPr>
          <p:nvPr>
            <p:ph type="sldNum" sz="quarter" idx="5"/>
          </p:nvPr>
        </p:nvSpPr>
        <p:spPr/>
        <p:txBody>
          <a:bodyPr/>
          <a:lstStyle/>
          <a:p>
            <a:fld id="{30C21708-2356-44A2-89D8-7DA4C1658ECB}" type="slidenum">
              <a:rPr lang="en-GB" smtClean="0"/>
              <a:t>17</a:t>
            </a:fld>
            <a:endParaRPr lang="en-GB"/>
          </a:p>
        </p:txBody>
      </p:sp>
    </p:spTree>
    <p:extLst>
      <p:ext uri="{BB962C8B-B14F-4D97-AF65-F5344CB8AC3E}">
        <p14:creationId xmlns:p14="http://schemas.microsoft.com/office/powerpoint/2010/main" val="1528958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In Our Own Words is a funded by the National Institute of Health and Care Research, Applied Research Collaboration. The project is part of an initiative to support young people to engage in, get involved with, co-produce and co-design health and care research in relation to mental health. </a:t>
            </a:r>
          </a:p>
          <a:p>
            <a:pPr marL="0" indent="0">
              <a:buFont typeface="Arial" panose="020B0604020202020204" pitchFamily="34" charset="0"/>
              <a:buNone/>
            </a:pPr>
            <a:endParaRPr lang="en-GB"/>
          </a:p>
          <a:p>
            <a:pPr marL="0" indent="0">
              <a:buFont typeface="Arial" panose="020B0604020202020204" pitchFamily="34" charset="0"/>
              <a:buNone/>
            </a:pPr>
            <a:r>
              <a:rPr lang="en-GB">
                <a:hlinkClick r:id="rId3"/>
              </a:rPr>
              <a:t>Children and young people's mental health research a top priority across Kent, Surrey and Sussex</a:t>
            </a:r>
            <a:endParaRPr lang="en-GB"/>
          </a:p>
          <a:p>
            <a:pPr marL="0" indent="0">
              <a:buFont typeface="Arial" panose="020B0604020202020204" pitchFamily="34" charset="0"/>
              <a:buNone/>
            </a:pPr>
            <a:endParaRPr lang="en-GB"/>
          </a:p>
          <a:p>
            <a:pPr marL="0" indent="0">
              <a:buFont typeface="Arial" panose="020B0604020202020204" pitchFamily="34" charset="0"/>
              <a:buNone/>
            </a:pPr>
            <a:r>
              <a:rPr lang="en-GB"/>
              <a:t>The project is in partnership with </a:t>
            </a:r>
            <a:r>
              <a:rPr lang="en-GB" err="1"/>
              <a:t>Mindworks</a:t>
            </a:r>
            <a:r>
              <a:rPr lang="en-GB"/>
              <a:t>, University of Surrey, Surrey Youth Focus, Healthwatch and Surrey Minority Ethic Forum. Representatives from each organisation form a governance group that meets monthly.  </a:t>
            </a:r>
          </a:p>
        </p:txBody>
      </p:sp>
      <p:sp>
        <p:nvSpPr>
          <p:cNvPr id="4" name="Slide Number Placeholder 3"/>
          <p:cNvSpPr>
            <a:spLocks noGrp="1"/>
          </p:cNvSpPr>
          <p:nvPr>
            <p:ph type="sldNum" sz="quarter" idx="5"/>
          </p:nvPr>
        </p:nvSpPr>
        <p:spPr/>
        <p:txBody>
          <a:bodyPr/>
          <a:lstStyle/>
          <a:p>
            <a:fld id="{30C21708-2356-44A2-89D8-7DA4C1658ECB}" type="slidenum">
              <a:rPr lang="en-GB" smtClean="0"/>
              <a:t>3</a:t>
            </a:fld>
            <a:endParaRPr lang="en-GB"/>
          </a:p>
        </p:txBody>
      </p:sp>
    </p:spTree>
    <p:extLst>
      <p:ext uri="{BB962C8B-B14F-4D97-AF65-F5344CB8AC3E}">
        <p14:creationId xmlns:p14="http://schemas.microsoft.com/office/powerpoint/2010/main" val="389928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30C21708-2356-44A2-89D8-7DA4C1658ECB}" type="slidenum">
              <a:rPr lang="en-GB" smtClean="0"/>
              <a:t>4</a:t>
            </a:fld>
            <a:endParaRPr lang="en-GB"/>
          </a:p>
        </p:txBody>
      </p:sp>
    </p:spTree>
    <p:extLst>
      <p:ext uri="{BB962C8B-B14F-4D97-AF65-F5344CB8AC3E}">
        <p14:creationId xmlns:p14="http://schemas.microsoft.com/office/powerpoint/2010/main" val="360382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Project process:</a:t>
            </a:r>
          </a:p>
          <a:p>
            <a:endParaRPr lang="en-GB" dirty="0"/>
          </a:p>
          <a:p>
            <a:r>
              <a:rPr lang="en-GB" dirty="0"/>
              <a:t>After the initial two months of training sessions, where youth researchers were introduced to social research, they were tasked with drafting their </a:t>
            </a:r>
            <a:r>
              <a:rPr lang="en-GB" b="1" dirty="0"/>
              <a:t>project proposals</a:t>
            </a:r>
            <a:r>
              <a:rPr lang="en-GB" dirty="0"/>
              <a:t>, known as study protocols. In these proposals, they outlined the rationale behind their research questions, identified their target participants, formulated their questions, and detailed their planned data analysis methods. Once completed, these proposals were submitted for review.</a:t>
            </a:r>
          </a:p>
          <a:p>
            <a:endParaRPr lang="en-GB" dirty="0"/>
          </a:p>
          <a:p>
            <a:r>
              <a:rPr lang="en-GB" dirty="0"/>
              <a:t>The proposals underwent an ethical approval process with partnership members from the University of Surrey. Additionally, we invited system leaders related to their research topics to provide </a:t>
            </a:r>
            <a:r>
              <a:rPr lang="en-GB" b="1" dirty="0"/>
              <a:t>project proposal feedback</a:t>
            </a:r>
            <a:r>
              <a:rPr lang="en-GB" dirty="0"/>
              <a:t>, offering suggestions on how the youth researchers’ investigations could align with ongoing transformation efforts. We sought commitment from these partners, asking how they would advocate for the youth researchers’ findings within their workstreams. This collaboration was viewed as a valuable opportunity to connect young researchers with decision-makers who influence the services they engage with.</a:t>
            </a:r>
          </a:p>
          <a:p>
            <a:endParaRPr lang="en-GB" dirty="0"/>
          </a:p>
          <a:p>
            <a:r>
              <a:rPr lang="en-GB" dirty="0"/>
              <a:t>Following feedback from both peers and professionals, the youth researchers completed a </a:t>
            </a:r>
            <a:r>
              <a:rPr lang="en-GB" b="1" dirty="0"/>
              <a:t>project finalisation</a:t>
            </a:r>
            <a:r>
              <a:rPr lang="en-GB" dirty="0"/>
              <a:t>. This finalisation enabled the In Our Own Words team to create a survey using Microsoft Forms. Researchers received a survey link and QR code to promote it within their communities. The survey ran from June 17th to August 12th, garnering 160 responses from young people, educators, parents, and members of Surrey Police. Each youth researcher received their data set and was supported in analysing the results during subsequent sessions.</a:t>
            </a:r>
          </a:p>
          <a:p>
            <a:endParaRPr lang="en-GB" dirty="0"/>
          </a:p>
        </p:txBody>
      </p:sp>
      <p:sp>
        <p:nvSpPr>
          <p:cNvPr id="4" name="Slide Number Placeholder 3"/>
          <p:cNvSpPr>
            <a:spLocks noGrp="1"/>
          </p:cNvSpPr>
          <p:nvPr>
            <p:ph type="sldNum" sz="quarter" idx="5"/>
          </p:nvPr>
        </p:nvSpPr>
        <p:spPr/>
        <p:txBody>
          <a:bodyPr/>
          <a:lstStyle/>
          <a:p>
            <a:fld id="{30C21708-2356-44A2-89D8-7DA4C1658ECB}" type="slidenum">
              <a:rPr lang="en-GB" smtClean="0"/>
              <a:t>5</a:t>
            </a:fld>
            <a:endParaRPr lang="en-GB"/>
          </a:p>
        </p:txBody>
      </p:sp>
    </p:spTree>
    <p:extLst>
      <p:ext uri="{BB962C8B-B14F-4D97-AF65-F5344CB8AC3E}">
        <p14:creationId xmlns:p14="http://schemas.microsoft.com/office/powerpoint/2010/main" val="145881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March 2024, </a:t>
            </a:r>
            <a:r>
              <a:rPr lang="en-GB" dirty="0">
                <a:hlinkClick r:id="rId3"/>
              </a:rPr>
              <a:t>Unity Insights</a:t>
            </a:r>
            <a:r>
              <a:rPr lang="en-GB" dirty="0"/>
              <a:t> led two workshops, educating In Our Own Words young person’s steering group on the importance and process of evaluation. </a:t>
            </a:r>
          </a:p>
          <a:p>
            <a:endParaRPr lang="en-GB" dirty="0"/>
          </a:p>
          <a:p>
            <a:r>
              <a:rPr lang="en-GB" dirty="0"/>
              <a:t>The steering group was made up of 4 lived experienced experts, who have had a history of engagement with Surrey Youth Voice. We wanted to provide a new opportunity for Surrey Youth Voice members to move beyond participation, gaining new knowledge and experience in the design and development of youth programmes,.</a:t>
            </a:r>
          </a:p>
          <a:p>
            <a:endParaRPr lang="en-GB" dirty="0"/>
          </a:p>
          <a:p>
            <a:r>
              <a:rPr lang="en-GB" dirty="0"/>
              <a:t>The young person created logic model will form our evaluation framework. If you are interested in reading the programme evaluation, please contact the Surrey Youth Voice team at </a:t>
            </a:r>
            <a:r>
              <a:rPr lang="en-GB" dirty="0">
                <a:solidFill>
                  <a:schemeClr val="accent1">
                    <a:lumMod val="75000"/>
                  </a:schemeClr>
                </a:solidFill>
              </a:rPr>
              <a:t>user.voice@surreycc.gov.uk</a:t>
            </a:r>
            <a:r>
              <a:rPr lang="en-GB" dirty="0"/>
              <a:t>. </a:t>
            </a:r>
          </a:p>
        </p:txBody>
      </p:sp>
      <p:sp>
        <p:nvSpPr>
          <p:cNvPr id="4" name="Slide Number Placeholder 3"/>
          <p:cNvSpPr>
            <a:spLocks noGrp="1"/>
          </p:cNvSpPr>
          <p:nvPr>
            <p:ph type="sldNum" sz="quarter" idx="5"/>
          </p:nvPr>
        </p:nvSpPr>
        <p:spPr/>
        <p:txBody>
          <a:bodyPr/>
          <a:lstStyle/>
          <a:p>
            <a:fld id="{30C21708-2356-44A2-89D8-7DA4C1658ECB}" type="slidenum">
              <a:rPr lang="en-GB" smtClean="0"/>
              <a:t>6</a:t>
            </a:fld>
            <a:endParaRPr lang="en-GB"/>
          </a:p>
        </p:txBody>
      </p:sp>
    </p:spTree>
    <p:extLst>
      <p:ext uri="{BB962C8B-B14F-4D97-AF65-F5344CB8AC3E}">
        <p14:creationId xmlns:p14="http://schemas.microsoft.com/office/powerpoint/2010/main" val="510807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30C21708-2356-44A2-89D8-7DA4C1658ECB}" type="slidenum">
              <a:rPr lang="en-GB" smtClean="0"/>
              <a:t>7</a:t>
            </a:fld>
            <a:endParaRPr lang="en-GB"/>
          </a:p>
        </p:txBody>
      </p:sp>
    </p:spTree>
    <p:extLst>
      <p:ext uri="{BB962C8B-B14F-4D97-AF65-F5344CB8AC3E}">
        <p14:creationId xmlns:p14="http://schemas.microsoft.com/office/powerpoint/2010/main" val="392619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91BBA-BAD6-7D54-BD40-A40E6F36E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4F42C-3378-F8D1-5DAA-92987BD1F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D55FDA-92E8-72FE-B05E-20521587B588}"/>
              </a:ext>
            </a:extLst>
          </p:cNvPr>
          <p:cNvSpPr>
            <a:spLocks noGrp="1"/>
          </p:cNvSpPr>
          <p:nvPr>
            <p:ph type="body" idx="1"/>
          </p:nvPr>
        </p:nvSpPr>
        <p:spPr/>
        <p:txBody>
          <a:bodyPr/>
          <a:lstStyle/>
          <a:p>
            <a:pPr marL="0" indent="0">
              <a:buFont typeface="Arial" panose="020B0604020202020204" pitchFamily="34" charset="0"/>
              <a:buNone/>
            </a:pPr>
            <a:r>
              <a:rPr lang="en-GB" b="0" i="0" dirty="0">
                <a:solidFill>
                  <a:srgbClr val="242424"/>
                </a:solidFill>
                <a:effectLst/>
                <a:latin typeface="Segoe UI" panose="020B0502040204020203" pitchFamily="34" charset="0"/>
              </a:rPr>
              <a:t>For the purposes of this presentation, the findings have been summarised to highlight key insights. For a detailed look at all the feedback from young people, parents/carers, educators, and police staff in the community, please refer to the findings report. The report includes numerous quotes directly reflecting their experiences, providing a comprehensive understanding of the issues discussed. </a:t>
            </a:r>
            <a:endParaRPr lang="en-GB" dirty="0"/>
          </a:p>
        </p:txBody>
      </p:sp>
      <p:sp>
        <p:nvSpPr>
          <p:cNvPr id="4" name="Slide Number Placeholder 3">
            <a:extLst>
              <a:ext uri="{FF2B5EF4-FFF2-40B4-BE49-F238E27FC236}">
                <a16:creationId xmlns:a16="http://schemas.microsoft.com/office/drawing/2014/main" id="{16776238-5569-CEFD-1AB3-57100477CAD1}"/>
              </a:ext>
            </a:extLst>
          </p:cNvPr>
          <p:cNvSpPr>
            <a:spLocks noGrp="1"/>
          </p:cNvSpPr>
          <p:nvPr>
            <p:ph type="sldNum" sz="quarter" idx="5"/>
          </p:nvPr>
        </p:nvSpPr>
        <p:spPr/>
        <p:txBody>
          <a:bodyPr/>
          <a:lstStyle/>
          <a:p>
            <a:fld id="{30C21708-2356-44A2-89D8-7DA4C1658ECB}" type="slidenum">
              <a:rPr lang="en-GB" smtClean="0"/>
              <a:t>8</a:t>
            </a:fld>
            <a:endParaRPr lang="en-GB"/>
          </a:p>
        </p:txBody>
      </p:sp>
    </p:spTree>
    <p:extLst>
      <p:ext uri="{BB962C8B-B14F-4D97-AF65-F5344CB8AC3E}">
        <p14:creationId xmlns:p14="http://schemas.microsoft.com/office/powerpoint/2010/main" val="695176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929BD-81C4-E80B-E5D0-669341A79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B3133-1323-9F10-31DD-9059CEA21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FAF8C-D609-F7EA-84D7-5CBC0D2CA9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242424"/>
                </a:solidFill>
                <a:effectLst/>
                <a:latin typeface="Segoe UI" panose="020B0502040204020203" pitchFamily="34" charset="0"/>
              </a:rPr>
              <a:t>For the purposes of this presentation, the findings have been summarised to highlight key insights. For a detailed look at all the feedback from young people, parents/carers, educators, and police staff in the community, please refer to the findings report. The report includes numerous quotes directly reflecting their experiences, providing a comprehensive understanding of the issues discussed. </a:t>
            </a:r>
            <a:endParaRPr lang="en-GB" dirty="0"/>
          </a:p>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B0590194-5100-3417-2B02-0F6DA37FF28B}"/>
              </a:ext>
            </a:extLst>
          </p:cNvPr>
          <p:cNvSpPr>
            <a:spLocks noGrp="1"/>
          </p:cNvSpPr>
          <p:nvPr>
            <p:ph type="sldNum" sz="quarter" idx="5"/>
          </p:nvPr>
        </p:nvSpPr>
        <p:spPr/>
        <p:txBody>
          <a:bodyPr/>
          <a:lstStyle/>
          <a:p>
            <a:fld id="{30C21708-2356-44A2-89D8-7DA4C1658ECB}" type="slidenum">
              <a:rPr lang="en-GB" smtClean="0"/>
              <a:t>9</a:t>
            </a:fld>
            <a:endParaRPr lang="en-GB"/>
          </a:p>
        </p:txBody>
      </p:sp>
    </p:spTree>
    <p:extLst>
      <p:ext uri="{BB962C8B-B14F-4D97-AF65-F5344CB8AC3E}">
        <p14:creationId xmlns:p14="http://schemas.microsoft.com/office/powerpoint/2010/main" val="45396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7C397-77B0-EA08-F552-5E94A825B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6437F-9F13-FA81-0B26-D3B340F08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8D4D7-5943-5155-E9EF-EF0C5960951C}"/>
              </a:ext>
            </a:extLst>
          </p:cNvPr>
          <p:cNvSpPr>
            <a:spLocks noGrp="1"/>
          </p:cNvSpPr>
          <p:nvPr>
            <p:ph type="body" idx="1"/>
          </p:nvPr>
        </p:nvSpPr>
        <p:spPr/>
        <p:txBody>
          <a:bodyPr/>
          <a:lstStyle/>
          <a:p>
            <a:pPr algn="l"/>
            <a:r>
              <a:rPr lang="en-GB" b="0" i="0" dirty="0">
                <a:solidFill>
                  <a:srgbClr val="242424"/>
                </a:solidFill>
                <a:effectLst/>
                <a:latin typeface="Segoe UI" panose="020B0502040204020203" pitchFamily="34" charset="0"/>
              </a:rPr>
              <a:t>Each of the research projects focused on different aspects of neurodivergence (ND) and mental health. For the purposes of this presentation, the recommendations have been summarised. We encourage you to review the full list of recommendations, which provides more detailed information expressed by the youth researchers in their own words.</a:t>
            </a:r>
          </a:p>
          <a:p>
            <a:pPr algn="l"/>
            <a:endParaRPr lang="en-GB" b="0" i="0" dirty="0">
              <a:solidFill>
                <a:srgbClr val="242424"/>
              </a:solidFill>
              <a:effectLst/>
              <a:latin typeface="Segoe UI" panose="020B0502040204020203" pitchFamily="34" charset="0"/>
            </a:endParaRPr>
          </a:p>
          <a:p>
            <a:pPr algn="l"/>
            <a:r>
              <a:rPr lang="en-GB" b="0" i="0" dirty="0">
                <a:solidFill>
                  <a:srgbClr val="242424"/>
                </a:solidFill>
                <a:effectLst/>
                <a:latin typeface="Segoe UI" panose="020B0502040204020203" pitchFamily="34" charset="0"/>
              </a:rPr>
              <a:t>While there is a lot of positive work happening across the system, such as the SEND improvement plan </a:t>
            </a:r>
            <a:r>
              <a:rPr lang="en-GB" dirty="0">
                <a:hlinkClick r:id="rId3"/>
              </a:rPr>
              <a:t>Local Area SEND Strategic Improvement Plan</a:t>
            </a:r>
            <a:r>
              <a:rPr lang="en-GB" dirty="0"/>
              <a:t> </a:t>
            </a:r>
            <a:r>
              <a:rPr lang="en-GB" b="0" i="0" dirty="0">
                <a:solidFill>
                  <a:srgbClr val="242424"/>
                </a:solidFill>
                <a:effectLst/>
                <a:latin typeface="Segoe UI" panose="020B0502040204020203" pitchFamily="34" charset="0"/>
              </a:rPr>
              <a:t>that is committed to making important changes to improve the lives of neurodivergent young people and their families, we recognise some of these recommendations may already be in progress.</a:t>
            </a:r>
          </a:p>
          <a:p>
            <a:pPr algn="l"/>
            <a:endParaRPr lang="en-GB" b="0" i="0" dirty="0">
              <a:solidFill>
                <a:srgbClr val="242424"/>
              </a:solidFill>
              <a:effectLst/>
              <a:latin typeface="Segoe UI" panose="020B0502040204020203" pitchFamily="34" charset="0"/>
            </a:endParaRPr>
          </a:p>
          <a:p>
            <a:pPr algn="l"/>
            <a:r>
              <a:rPr lang="en-GB" b="0" i="0" dirty="0">
                <a:solidFill>
                  <a:srgbClr val="242424"/>
                </a:solidFill>
                <a:effectLst/>
                <a:latin typeface="Segoe UI" panose="020B0502040204020203" pitchFamily="34" charset="0"/>
              </a:rPr>
              <a:t>However, these recommendations are invaluable in offering direction and highlighting the experiences of young neurodivergent individuals in schools and the community. They pinpoint areas where young people feel that focus is needed and where interventions and support should be prioritized.</a:t>
            </a:r>
          </a:p>
          <a:p>
            <a:pPr algn="l"/>
            <a:endParaRPr lang="en-GB" b="0" i="0" dirty="0">
              <a:solidFill>
                <a:srgbClr val="242424"/>
              </a:solidFill>
              <a:effectLst/>
              <a:latin typeface="Segoe UI" panose="020B0502040204020203" pitchFamily="34" charset="0"/>
            </a:endParaRPr>
          </a:p>
          <a:p>
            <a:pPr algn="l"/>
            <a:r>
              <a:rPr lang="en-GB" b="0" i="0" dirty="0">
                <a:solidFill>
                  <a:srgbClr val="242424"/>
                </a:solidFill>
                <a:effectLst/>
                <a:latin typeface="Segoe UI" panose="020B0502040204020203" pitchFamily="34" charset="0"/>
              </a:rPr>
              <a:t>Youth-led research provides us with valuable insights into the current experiences and feelings of children and young people. It highlights priority areas where interventions and support need more focus and implementation, ensuring that young people can feel the impact in their schools and communities.</a:t>
            </a:r>
          </a:p>
          <a:p>
            <a:pPr marL="0" indent="0" algn="l" rtl="0" fontAlgn="base">
              <a:buNone/>
            </a:pPr>
            <a:endParaRPr lang="en-GB" dirty="0"/>
          </a:p>
        </p:txBody>
      </p:sp>
      <p:sp>
        <p:nvSpPr>
          <p:cNvPr id="4" name="Slide Number Placeholder 3">
            <a:extLst>
              <a:ext uri="{FF2B5EF4-FFF2-40B4-BE49-F238E27FC236}">
                <a16:creationId xmlns:a16="http://schemas.microsoft.com/office/drawing/2014/main" id="{566DCBA6-E0B2-34A9-4119-C2ACE68AC199}"/>
              </a:ext>
            </a:extLst>
          </p:cNvPr>
          <p:cNvSpPr>
            <a:spLocks noGrp="1"/>
          </p:cNvSpPr>
          <p:nvPr>
            <p:ph type="sldNum" sz="quarter" idx="5"/>
          </p:nvPr>
        </p:nvSpPr>
        <p:spPr/>
        <p:txBody>
          <a:bodyPr/>
          <a:lstStyle/>
          <a:p>
            <a:fld id="{30C21708-2356-44A2-89D8-7DA4C1658ECB}" type="slidenum">
              <a:rPr lang="en-GB" smtClean="0"/>
              <a:t>10</a:t>
            </a:fld>
            <a:endParaRPr lang="en-GB"/>
          </a:p>
        </p:txBody>
      </p:sp>
    </p:spTree>
    <p:extLst>
      <p:ext uri="{BB962C8B-B14F-4D97-AF65-F5344CB8AC3E}">
        <p14:creationId xmlns:p14="http://schemas.microsoft.com/office/powerpoint/2010/main" val="3104304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9FE7-9E20-30C1-D457-1DC516577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AB8173-CE94-FF49-B408-D9B3AB78C8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9D6000F-02D8-2E93-9C74-A8AFD382EEDD}"/>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5" name="Footer Placeholder 4">
            <a:extLst>
              <a:ext uri="{FF2B5EF4-FFF2-40B4-BE49-F238E27FC236}">
                <a16:creationId xmlns:a16="http://schemas.microsoft.com/office/drawing/2014/main" id="{EB558FF8-A255-C1FA-1C64-D19E86F48B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396DD7-A36D-31D5-66C1-1DE90A11FED9}"/>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4052992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F461-5727-8911-C5AC-A3ABAE71592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B7043B-7AD1-C4D0-781C-BAA572EC5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8C71C7-0069-3050-8C88-4AB2C561AA12}"/>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5" name="Footer Placeholder 4">
            <a:extLst>
              <a:ext uri="{FF2B5EF4-FFF2-40B4-BE49-F238E27FC236}">
                <a16:creationId xmlns:a16="http://schemas.microsoft.com/office/drawing/2014/main" id="{8181A19C-2F20-73FC-31AE-36512E2D60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C7C157-2DA0-EF6E-8219-1820EE8D8789}"/>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148153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B15B69-6791-34A2-BB14-FD2F9A80B6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E4CA91-E96B-F8BC-D188-537C5BA5A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33655-F11F-1E1C-0401-133B31E65A7A}"/>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5" name="Footer Placeholder 4">
            <a:extLst>
              <a:ext uri="{FF2B5EF4-FFF2-40B4-BE49-F238E27FC236}">
                <a16:creationId xmlns:a16="http://schemas.microsoft.com/office/drawing/2014/main" id="{26517E0D-FA70-4115-F1BF-AFD443B89C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541AE2-922E-5614-5A64-278D103B29B6}"/>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135612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80A4-8100-D3A1-C79F-65130F904B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87D860-6040-A55A-2C1E-9FFD58B822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3116CD-FAFF-B6BF-F8BB-8ABDB0333B62}"/>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5" name="Footer Placeholder 4">
            <a:extLst>
              <a:ext uri="{FF2B5EF4-FFF2-40B4-BE49-F238E27FC236}">
                <a16:creationId xmlns:a16="http://schemas.microsoft.com/office/drawing/2014/main" id="{05C3732D-858C-0B42-BD02-26530453BC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8871FC-016A-2334-59D9-C972A5D80C0F}"/>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319342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EF672-AEEC-B0F8-071F-022191064A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728F03-C460-7D0E-75E2-71BACA0F7B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4FB10D-06E0-D345-E8DA-E8F706B50A08}"/>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5" name="Footer Placeholder 4">
            <a:extLst>
              <a:ext uri="{FF2B5EF4-FFF2-40B4-BE49-F238E27FC236}">
                <a16:creationId xmlns:a16="http://schemas.microsoft.com/office/drawing/2014/main" id="{25CA9F8B-35E8-D29B-6834-9247735A11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28AA7B-E377-ECFB-E9D6-FE560FD67CEA}"/>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122807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AC0A-293A-D75D-018C-287B2C416A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BD3CE6-7B47-D39D-F6A5-9D3932DADC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FF3590-603E-F811-521A-65A30BE97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35820E-832F-49DC-AA8C-05117FEBEA58}"/>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6" name="Footer Placeholder 5">
            <a:extLst>
              <a:ext uri="{FF2B5EF4-FFF2-40B4-BE49-F238E27FC236}">
                <a16:creationId xmlns:a16="http://schemas.microsoft.com/office/drawing/2014/main" id="{0E1F0150-F29E-591B-E70D-9B4C7F514B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1A459-8497-B2DE-A9C7-89F36E39F5B1}"/>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320309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0D56-9400-E01F-8D78-89DCCBE29AA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15150-ADED-C87A-7D61-163F7C83C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07B503-F05B-A67C-F34A-B18E5D7D5F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7A041C2-79A9-DA85-9C13-E27B8CEBE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CB458C-857C-050E-1E8E-33D70CB641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2289F-2330-3043-5D9F-8E180F8C9CB1}"/>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8" name="Footer Placeholder 7">
            <a:extLst>
              <a:ext uri="{FF2B5EF4-FFF2-40B4-BE49-F238E27FC236}">
                <a16:creationId xmlns:a16="http://schemas.microsoft.com/office/drawing/2014/main" id="{A14A899D-06B1-5CB8-A6A2-37B7FE638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199082-7FDA-E6F3-8A12-EEB0BF99E3EC}"/>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3947100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1B95-644A-ABFF-F102-6B047A8151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6DAB51-4664-07DB-9C23-951D0E42764D}"/>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4" name="Footer Placeholder 3">
            <a:extLst>
              <a:ext uri="{FF2B5EF4-FFF2-40B4-BE49-F238E27FC236}">
                <a16:creationId xmlns:a16="http://schemas.microsoft.com/office/drawing/2014/main" id="{FAF4D808-68D9-1DA0-C228-6ECFC5D8B0E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3E76DD-FAE2-3BC8-0E5A-43C398592B7E}"/>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3035901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5DB3FE-2C27-D1F1-B2A9-6D332A10777E}"/>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3" name="Footer Placeholder 2">
            <a:extLst>
              <a:ext uri="{FF2B5EF4-FFF2-40B4-BE49-F238E27FC236}">
                <a16:creationId xmlns:a16="http://schemas.microsoft.com/office/drawing/2014/main" id="{7E485E02-6E8A-1AFF-7CE4-34241AC9CC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7B2E20-DE3A-4FF5-C4BD-6258E8BA6768}"/>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1879649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83BA-0214-C8E9-E8C5-BE6E1EB3D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133880-4F5F-8021-F264-8D867EEBED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2C60D6-67DB-8199-B09A-25076E7C1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7E1E7C-8AD3-8C55-B94E-988D05933C27}"/>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6" name="Footer Placeholder 5">
            <a:extLst>
              <a:ext uri="{FF2B5EF4-FFF2-40B4-BE49-F238E27FC236}">
                <a16:creationId xmlns:a16="http://schemas.microsoft.com/office/drawing/2014/main" id="{B11B0256-FDD4-E530-74C2-EE481D810A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0CEB32-40FF-6A82-40E6-F481CD54DD8F}"/>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119613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14F9-3501-C173-065B-A40836B27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D28271E-0B2E-E3F3-311D-193E880FDA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D1E92F-CE5C-BE0B-D517-6684AE63B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DA60DE-6D79-ADDD-C7BF-9CF64C3B5457}"/>
              </a:ext>
            </a:extLst>
          </p:cNvPr>
          <p:cNvSpPr>
            <a:spLocks noGrp="1"/>
          </p:cNvSpPr>
          <p:nvPr>
            <p:ph type="dt" sz="half" idx="10"/>
          </p:nvPr>
        </p:nvSpPr>
        <p:spPr/>
        <p:txBody>
          <a:bodyPr/>
          <a:lstStyle/>
          <a:p>
            <a:fld id="{7DD89593-0BE5-4D6B-AF38-FD766876435E}" type="datetimeFigureOut">
              <a:rPr lang="en-GB" smtClean="0"/>
              <a:t>29/04/2025</a:t>
            </a:fld>
            <a:endParaRPr lang="en-GB"/>
          </a:p>
        </p:txBody>
      </p:sp>
      <p:sp>
        <p:nvSpPr>
          <p:cNvPr id="6" name="Footer Placeholder 5">
            <a:extLst>
              <a:ext uri="{FF2B5EF4-FFF2-40B4-BE49-F238E27FC236}">
                <a16:creationId xmlns:a16="http://schemas.microsoft.com/office/drawing/2014/main" id="{D2C6F4FF-2AC3-21E0-79D4-8E9DFA1D5F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1BBF1D-1F91-3B5B-2165-457B43724484}"/>
              </a:ext>
            </a:extLst>
          </p:cNvPr>
          <p:cNvSpPr>
            <a:spLocks noGrp="1"/>
          </p:cNvSpPr>
          <p:nvPr>
            <p:ph type="sldNum" sz="quarter" idx="12"/>
          </p:nvPr>
        </p:nvSpPr>
        <p:spPr/>
        <p:txBody>
          <a:bodyPr/>
          <a:lstStyle/>
          <a:p>
            <a:fld id="{3A5A450B-0360-4C01-9961-C62E948C6EBB}" type="slidenum">
              <a:rPr lang="en-GB" smtClean="0"/>
              <a:t>‹#›</a:t>
            </a:fld>
            <a:endParaRPr lang="en-GB"/>
          </a:p>
        </p:txBody>
      </p:sp>
    </p:spTree>
    <p:extLst>
      <p:ext uri="{BB962C8B-B14F-4D97-AF65-F5344CB8AC3E}">
        <p14:creationId xmlns:p14="http://schemas.microsoft.com/office/powerpoint/2010/main" val="263117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8F03D0-604A-9FCD-CC8F-36A8B2804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D12031-2594-E028-EA2B-C80E486393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8ED3E5-DB66-0D75-0743-70082B2CEC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D89593-0BE5-4D6B-AF38-FD766876435E}" type="datetimeFigureOut">
              <a:rPr lang="en-GB" smtClean="0"/>
              <a:t>29/04/2025</a:t>
            </a:fld>
            <a:endParaRPr lang="en-GB"/>
          </a:p>
        </p:txBody>
      </p:sp>
      <p:sp>
        <p:nvSpPr>
          <p:cNvPr id="5" name="Footer Placeholder 4">
            <a:extLst>
              <a:ext uri="{FF2B5EF4-FFF2-40B4-BE49-F238E27FC236}">
                <a16:creationId xmlns:a16="http://schemas.microsoft.com/office/drawing/2014/main" id="{79BBCBE1-8705-A3CA-BA45-59AA13A436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8F0F6F3-2302-FCB2-E34A-0335904BF8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5A450B-0360-4C01-9961-C62E948C6EBB}" type="slidenum">
              <a:rPr lang="en-GB" smtClean="0"/>
              <a:t>‹#›</a:t>
            </a:fld>
            <a:endParaRPr lang="en-GB"/>
          </a:p>
        </p:txBody>
      </p:sp>
    </p:spTree>
    <p:extLst>
      <p:ext uri="{BB962C8B-B14F-4D97-AF65-F5344CB8AC3E}">
        <p14:creationId xmlns:p14="http://schemas.microsoft.com/office/powerpoint/2010/main" val="4099568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28.tmp"/><Relationship Id="rId3" Type="http://schemas.openxmlformats.org/officeDocument/2006/relationships/image" Target="../media/image3.png"/><Relationship Id="rId7" Type="http://schemas.openxmlformats.org/officeDocument/2006/relationships/hyperlink" Target="https://youtu.be/9Cf1VJvjZG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tmp"/><Relationship Id="rId5" Type="http://schemas.openxmlformats.org/officeDocument/2006/relationships/image" Target="../media/image26.tmp"/><Relationship Id="rId10" Type="http://schemas.openxmlformats.org/officeDocument/2006/relationships/image" Target="../media/image4.jpeg"/><Relationship Id="rId4" Type="http://schemas.openxmlformats.org/officeDocument/2006/relationships/image" Target="../media/image25.tmp"/><Relationship Id="rId9" Type="http://schemas.openxmlformats.org/officeDocument/2006/relationships/image" Target="../media/image29.tmp"/></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user.voice@surreycc.gov.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surreycc.gov.uk/children/support-and-advice/youth-voice/cya/youth-researchers" TargetMode="External"/><Relationship Id="rId5" Type="http://schemas.openxmlformats.org/officeDocument/2006/relationships/image" Target="../media/image7.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fif"/><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213FF85B-A437-00FC-3540-BEDD8110DBE1}"/>
              </a:ext>
              <a:ext uri="{C183D7F6-B498-43B3-948B-1728B52AA6E4}">
                <adec:decorative xmlns:adec="http://schemas.microsoft.com/office/drawing/2017/decorative" val="0"/>
              </a:ext>
            </a:extLst>
          </p:cNvPr>
          <p:cNvSpPr>
            <a:spLocks noGrp="1"/>
          </p:cNvSpPr>
          <p:nvPr>
            <p:ph type="title" idx="4294967295"/>
          </p:nvPr>
        </p:nvSpPr>
        <p:spPr>
          <a:xfrm>
            <a:off x="7292975" y="676275"/>
            <a:ext cx="4540250" cy="3743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6000" b="1" i="0" u="none" strike="noStrike" kern="1200" cap="none" spc="0" normalizeH="0" baseline="0" noProof="0" dirty="0">
              <a:ln>
                <a:noFill/>
              </a:ln>
              <a:solidFill>
                <a:srgbClr val="441D6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solidFill>
                  <a:srgbClr val="441D61"/>
                </a:solidFill>
                <a:effectLst/>
                <a:uLnTx/>
                <a:uFillTx/>
                <a:latin typeface="+mn-lt"/>
                <a:ea typeface="+mn-ea"/>
                <a:cs typeface="+mn-cs"/>
              </a:rPr>
              <a:t>In Our Own Words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doing research </a:t>
            </a:r>
            <a:r>
              <a:rPr kumimoji="0" lang="en-GB" sz="2400" b="1" i="1" u="none" strike="noStrike" kern="1200" cap="none" spc="0" normalizeH="0" baseline="0" noProof="0" dirty="0">
                <a:ln>
                  <a:noFill/>
                </a:ln>
                <a:solidFill>
                  <a:schemeClr val="tx1"/>
                </a:solidFill>
                <a:effectLst/>
                <a:uLnTx/>
                <a:uFillTx/>
                <a:latin typeface="+mn-lt"/>
                <a:ea typeface="+mn-ea"/>
                <a:cs typeface="+mn-cs"/>
              </a:rPr>
              <a:t>with</a:t>
            </a:r>
            <a:r>
              <a:rPr kumimoji="0" lang="en-GB" sz="2400" b="1" i="0" u="none" strike="noStrike" kern="1200" cap="none" spc="0" normalizeH="0" baseline="0" noProof="0" dirty="0">
                <a:ln>
                  <a:noFill/>
                </a:ln>
                <a:solidFill>
                  <a:schemeClr val="tx1"/>
                </a:solidFill>
                <a:effectLst/>
                <a:uLnTx/>
                <a:uFillTx/>
                <a:latin typeface="+mn-lt"/>
                <a:ea typeface="+mn-ea"/>
                <a:cs typeface="+mn-cs"/>
              </a:rPr>
              <a:t> young people instead of about them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Supported by the National Instiute for Health Research">
            <a:extLst>
              <a:ext uri="{FF2B5EF4-FFF2-40B4-BE49-F238E27FC236}">
                <a16:creationId xmlns:a16="http://schemas.microsoft.com/office/drawing/2014/main" id="{B6E14A7A-D813-E490-6555-C62BE5C18196}"/>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357" y="5978252"/>
            <a:ext cx="2401594" cy="632353"/>
          </a:xfrm>
          <a:prstGeom prst="rect">
            <a:avLst/>
          </a:prstGeom>
        </p:spPr>
      </p:pic>
      <p:pic>
        <p:nvPicPr>
          <p:cNvPr id="4" name="Content Placeholder 3" descr="A group of young people talking. The In Our Own Words logo is under the image.">
            <a:extLst>
              <a:ext uri="{FF2B5EF4-FFF2-40B4-BE49-F238E27FC236}">
                <a16:creationId xmlns:a16="http://schemas.microsoft.com/office/drawing/2014/main" id="{3B1BC22F-0428-D782-7538-620E7710C51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r="-1" b="1624"/>
          <a:stretch/>
        </p:blipFill>
        <p:spPr>
          <a:xfrm>
            <a:off x="1" y="10"/>
            <a:ext cx="6936390" cy="6857990"/>
          </a:xfrm>
          <a:prstGeom prst="rect">
            <a:avLst/>
          </a:prstGeom>
        </p:spPr>
      </p:pic>
    </p:spTree>
    <p:extLst>
      <p:ext uri="{BB962C8B-B14F-4D97-AF65-F5344CB8AC3E}">
        <p14:creationId xmlns:p14="http://schemas.microsoft.com/office/powerpoint/2010/main" val="178750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8472F-7DCC-6DD9-CD1E-83701CD6CA4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8839767-0C50-F231-DA47-AE1C635BEA9E}"/>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739273"/>
            <a:ext cx="12192020" cy="7765055"/>
          </a:xfrm>
          <a:prstGeom prst="rect">
            <a:avLst/>
          </a:prstGeom>
        </p:spPr>
      </p:pic>
      <p:sp>
        <p:nvSpPr>
          <p:cNvPr id="5" name="Title 4">
            <a:extLst>
              <a:ext uri="{FF2B5EF4-FFF2-40B4-BE49-F238E27FC236}">
                <a16:creationId xmlns:a16="http://schemas.microsoft.com/office/drawing/2014/main" id="{0BC93E22-0A2F-0A5C-A594-F91BE07256FC}"/>
              </a:ext>
            </a:extLst>
          </p:cNvPr>
          <p:cNvSpPr>
            <a:spLocks noGrp="1"/>
          </p:cNvSpPr>
          <p:nvPr>
            <p:ph type="title"/>
          </p:nvPr>
        </p:nvSpPr>
        <p:spPr>
          <a:xfrm>
            <a:off x="435429" y="100726"/>
            <a:ext cx="10515600" cy="1325563"/>
          </a:xfrm>
        </p:spPr>
        <p:txBody>
          <a:bodyPr/>
          <a:lstStyle/>
          <a:p>
            <a:r>
              <a:rPr lang="en-GB" dirty="0"/>
              <a:t>Youth research recommendations</a:t>
            </a:r>
          </a:p>
        </p:txBody>
      </p:sp>
      <p:sp>
        <p:nvSpPr>
          <p:cNvPr id="4" name="TextBox 3">
            <a:extLst>
              <a:ext uri="{FF2B5EF4-FFF2-40B4-BE49-F238E27FC236}">
                <a16:creationId xmlns:a16="http://schemas.microsoft.com/office/drawing/2014/main" id="{E9429132-87EF-A6BD-493C-829A08DAB7D1}"/>
              </a:ext>
            </a:extLst>
          </p:cNvPr>
          <p:cNvSpPr txBox="1"/>
          <p:nvPr/>
        </p:nvSpPr>
        <p:spPr>
          <a:xfrm>
            <a:off x="435429" y="1090777"/>
            <a:ext cx="11560057" cy="800219"/>
          </a:xfrm>
          <a:prstGeom prst="rect">
            <a:avLst/>
          </a:prstGeom>
          <a:noFill/>
        </p:spPr>
        <p:txBody>
          <a:bodyPr wrap="square">
            <a:spAutoFit/>
          </a:bodyPr>
          <a:lstStyle/>
          <a:p>
            <a:pPr marL="0" indent="0" algn="l" rtl="0" fontAlgn="base">
              <a:buNone/>
            </a:pPr>
            <a:r>
              <a:rPr lang="en-GB" i="0" dirty="0">
                <a:solidFill>
                  <a:srgbClr val="242424"/>
                </a:solidFill>
                <a:effectLst/>
              </a:rPr>
              <a:t>These recommendations are for </a:t>
            </a:r>
            <a:r>
              <a:rPr lang="en-GB" b="1" dirty="0">
                <a:solidFill>
                  <a:srgbClr val="242424"/>
                </a:solidFill>
              </a:rPr>
              <a:t>s</a:t>
            </a:r>
            <a:r>
              <a:rPr lang="en-GB" b="1" i="0" dirty="0">
                <a:solidFill>
                  <a:srgbClr val="242424"/>
                </a:solidFill>
                <a:effectLst/>
              </a:rPr>
              <a:t>upporting neurodivergent </a:t>
            </a:r>
            <a:r>
              <a:rPr lang="en-GB" b="1" dirty="0">
                <a:solidFill>
                  <a:srgbClr val="242424"/>
                </a:solidFill>
              </a:rPr>
              <a:t>y</a:t>
            </a:r>
            <a:r>
              <a:rPr lang="en-GB" b="1" i="0" dirty="0">
                <a:solidFill>
                  <a:srgbClr val="242424"/>
                </a:solidFill>
                <a:effectLst/>
              </a:rPr>
              <a:t>oung </a:t>
            </a:r>
            <a:r>
              <a:rPr lang="en-GB" b="1" dirty="0">
                <a:solidFill>
                  <a:srgbClr val="242424"/>
                </a:solidFill>
              </a:rPr>
              <a:t>p</a:t>
            </a:r>
            <a:r>
              <a:rPr lang="en-GB" b="1" i="0" dirty="0">
                <a:solidFill>
                  <a:srgbClr val="242424"/>
                </a:solidFill>
                <a:effectLst/>
              </a:rPr>
              <a:t>eople at </a:t>
            </a:r>
            <a:r>
              <a:rPr lang="en-GB" b="1" dirty="0">
                <a:solidFill>
                  <a:srgbClr val="242424"/>
                </a:solidFill>
              </a:rPr>
              <a:t>s</a:t>
            </a:r>
            <a:r>
              <a:rPr lang="en-GB" b="1" i="0" dirty="0">
                <a:solidFill>
                  <a:srgbClr val="242424"/>
                </a:solidFill>
                <a:effectLst/>
              </a:rPr>
              <a:t>chool and in the community</a:t>
            </a:r>
            <a:r>
              <a:rPr lang="en-GB" sz="1400" b="1" i="0" dirty="0">
                <a:solidFill>
                  <a:srgbClr val="242424"/>
                </a:solidFill>
                <a:effectLst/>
              </a:rPr>
              <a:t>.</a:t>
            </a:r>
          </a:p>
          <a:p>
            <a:pPr marL="0" indent="0" algn="l" rtl="0" fontAlgn="base">
              <a:buNone/>
            </a:pPr>
            <a:r>
              <a:rPr lang="en-GB" sz="1400" i="0" dirty="0">
                <a:solidFill>
                  <a:srgbClr val="321A68"/>
                </a:solidFill>
                <a:effectLst/>
              </a:rPr>
              <a:t>For the purposes of this presentation, the recommendations have been summarised. We encourage yo</a:t>
            </a:r>
            <a:r>
              <a:rPr lang="en-GB" sz="1400" dirty="0">
                <a:solidFill>
                  <a:srgbClr val="321A68"/>
                </a:solidFill>
              </a:rPr>
              <a:t>u to look at the full list of recommendations that are written in the youth researchers’ own words.</a:t>
            </a:r>
          </a:p>
        </p:txBody>
      </p:sp>
      <p:sp>
        <p:nvSpPr>
          <p:cNvPr id="6" name="Content Placeholder 5">
            <a:extLst>
              <a:ext uri="{FF2B5EF4-FFF2-40B4-BE49-F238E27FC236}">
                <a16:creationId xmlns:a16="http://schemas.microsoft.com/office/drawing/2014/main" id="{5DA1920D-3471-A006-2214-E8B6CA6BDEB0}"/>
              </a:ext>
            </a:extLst>
          </p:cNvPr>
          <p:cNvSpPr>
            <a:spLocks noGrp="1"/>
          </p:cNvSpPr>
          <p:nvPr>
            <p:ph idx="1"/>
          </p:nvPr>
        </p:nvSpPr>
        <p:spPr>
          <a:xfrm>
            <a:off x="367566" y="1960219"/>
            <a:ext cx="11456867" cy="4763066"/>
          </a:xfrm>
        </p:spPr>
        <p:txBody>
          <a:bodyPr>
            <a:normAutofit lnSpcReduction="10000"/>
          </a:bodyPr>
          <a:lstStyle/>
          <a:p>
            <a:pPr>
              <a:spcBef>
                <a:spcPts val="750"/>
              </a:spcBef>
              <a:spcAft>
                <a:spcPts val="750"/>
              </a:spcAft>
            </a:pPr>
            <a:r>
              <a:rPr lang="en-GB" sz="1500" b="1" dirty="0">
                <a:solidFill>
                  <a:srgbClr val="321A68"/>
                </a:solidFill>
              </a:rPr>
              <a:t>Prioritise</a:t>
            </a:r>
            <a:r>
              <a:rPr lang="en-GB" sz="1500" b="1" i="0" dirty="0">
                <a:solidFill>
                  <a:srgbClr val="321A68"/>
                </a:solidFill>
                <a:effectLst/>
              </a:rPr>
              <a:t> </a:t>
            </a:r>
            <a:r>
              <a:rPr lang="en-GB" sz="1500" b="1" dirty="0">
                <a:solidFill>
                  <a:srgbClr val="321A68"/>
                </a:solidFill>
              </a:rPr>
              <a:t>reasonable a</a:t>
            </a:r>
            <a:r>
              <a:rPr lang="en-GB" sz="1500" b="1" i="0" dirty="0">
                <a:solidFill>
                  <a:srgbClr val="321A68"/>
                </a:solidFill>
                <a:effectLst/>
              </a:rPr>
              <a:t>djustments</a:t>
            </a:r>
            <a:r>
              <a:rPr lang="en-GB" sz="1500" b="0" i="0" dirty="0">
                <a:solidFill>
                  <a:srgbClr val="242424"/>
                </a:solidFill>
                <a:effectLst/>
              </a:rPr>
              <a:t>: Ensure reasonable adjustments are applied universally to all students and are non-negotiable.</a:t>
            </a:r>
          </a:p>
          <a:p>
            <a:pPr algn="l">
              <a:spcBef>
                <a:spcPts val="750"/>
              </a:spcBef>
              <a:spcAft>
                <a:spcPts val="750"/>
              </a:spcAft>
              <a:buFont typeface="Arial" panose="020B0604020202020204" pitchFamily="34" charset="0"/>
              <a:buChar char="•"/>
            </a:pPr>
            <a:r>
              <a:rPr lang="en-GB" sz="1500" b="1" i="0" dirty="0">
                <a:solidFill>
                  <a:srgbClr val="321A68"/>
                </a:solidFill>
                <a:effectLst/>
              </a:rPr>
              <a:t>Offer Sensory Support Items</a:t>
            </a:r>
            <a:r>
              <a:rPr lang="en-GB" sz="1500" b="0" i="0" dirty="0">
                <a:solidFill>
                  <a:srgbClr val="242424"/>
                </a:solidFill>
                <a:effectLst/>
              </a:rPr>
              <a:t>: Provide items like fidgets to manage sensory challenges.</a:t>
            </a:r>
          </a:p>
          <a:p>
            <a:pPr algn="l">
              <a:spcBef>
                <a:spcPts val="750"/>
              </a:spcBef>
              <a:spcAft>
                <a:spcPts val="750"/>
              </a:spcAft>
              <a:buFont typeface="Arial" panose="020B0604020202020204" pitchFamily="34" charset="0"/>
              <a:buChar char="•"/>
            </a:pPr>
            <a:r>
              <a:rPr lang="en-GB" sz="1500" b="1" i="0" dirty="0">
                <a:solidFill>
                  <a:srgbClr val="321A68"/>
                </a:solidFill>
                <a:effectLst/>
              </a:rPr>
              <a:t>Create Quieter Classroom Environments</a:t>
            </a:r>
            <a:r>
              <a:rPr lang="en-GB" sz="1500" b="0" i="0" dirty="0">
                <a:solidFill>
                  <a:srgbClr val="242424"/>
                </a:solidFill>
                <a:effectLst/>
              </a:rPr>
              <a:t>: Manage noise levels and promote respectful behaviour.</a:t>
            </a:r>
          </a:p>
          <a:p>
            <a:pPr algn="l">
              <a:spcBef>
                <a:spcPts val="750"/>
              </a:spcBef>
              <a:spcAft>
                <a:spcPts val="750"/>
              </a:spcAft>
              <a:buFont typeface="Arial" panose="020B0604020202020204" pitchFamily="34" charset="0"/>
              <a:buChar char="•"/>
            </a:pPr>
            <a:r>
              <a:rPr lang="en-GB" sz="1500" b="1" i="0" dirty="0">
                <a:solidFill>
                  <a:srgbClr val="321A68"/>
                </a:solidFill>
                <a:effectLst/>
              </a:rPr>
              <a:t>Annual Teacher Training</a:t>
            </a:r>
            <a:r>
              <a:rPr lang="en-GB" sz="1500" b="0" i="0" dirty="0">
                <a:solidFill>
                  <a:srgbClr val="242424"/>
                </a:solidFill>
                <a:effectLst/>
              </a:rPr>
              <a:t>: Update training on neurodiversity annually, designed by neurodivergent young people.</a:t>
            </a:r>
          </a:p>
          <a:p>
            <a:pPr algn="l">
              <a:spcBef>
                <a:spcPts val="750"/>
              </a:spcBef>
              <a:spcAft>
                <a:spcPts val="750"/>
              </a:spcAft>
              <a:buFont typeface="Arial" panose="020B0604020202020204" pitchFamily="34" charset="0"/>
              <a:buChar char="•"/>
            </a:pPr>
            <a:r>
              <a:rPr lang="en-GB" sz="1500" b="1" i="0" dirty="0">
                <a:solidFill>
                  <a:srgbClr val="321A68"/>
                </a:solidFill>
                <a:effectLst/>
              </a:rPr>
              <a:t>Increase Awareness</a:t>
            </a:r>
            <a:r>
              <a:rPr lang="en-GB" sz="1500" b="0" i="0" dirty="0">
                <a:solidFill>
                  <a:srgbClr val="242424"/>
                </a:solidFill>
                <a:effectLst/>
              </a:rPr>
              <a:t>: Educate teachers on diverse processing needs and co-occurring conditions.</a:t>
            </a:r>
          </a:p>
          <a:p>
            <a:pPr algn="l">
              <a:spcBef>
                <a:spcPts val="750"/>
              </a:spcBef>
              <a:spcAft>
                <a:spcPts val="750"/>
              </a:spcAft>
              <a:buFont typeface="Arial" panose="020B0604020202020204" pitchFamily="34" charset="0"/>
              <a:buChar char="•"/>
            </a:pPr>
            <a:r>
              <a:rPr lang="en-GB" sz="1500" b="1" i="0" dirty="0">
                <a:solidFill>
                  <a:srgbClr val="321A68"/>
                </a:solidFill>
                <a:effectLst/>
              </a:rPr>
              <a:t>Support Emotionally Based School Non-Attendance (EBSNA)</a:t>
            </a:r>
            <a:r>
              <a:rPr lang="en-GB" sz="1500" b="0" i="0" dirty="0">
                <a:solidFill>
                  <a:srgbClr val="321A68"/>
                </a:solidFill>
                <a:effectLst/>
              </a:rPr>
              <a:t>: </a:t>
            </a:r>
            <a:r>
              <a:rPr lang="en-GB" sz="1500" b="0" i="0" dirty="0">
                <a:solidFill>
                  <a:srgbClr val="242424"/>
                </a:solidFill>
                <a:effectLst/>
              </a:rPr>
              <a:t>Provide tools, social scripts, and flexible timetables; foster empathy and psychological safety.</a:t>
            </a:r>
          </a:p>
          <a:p>
            <a:pPr algn="l">
              <a:spcBef>
                <a:spcPts val="750"/>
              </a:spcBef>
              <a:spcAft>
                <a:spcPts val="750"/>
              </a:spcAft>
              <a:buFont typeface="Arial" panose="020B0604020202020204" pitchFamily="34" charset="0"/>
              <a:buChar char="•"/>
            </a:pPr>
            <a:r>
              <a:rPr lang="en-GB" sz="1500" b="1" i="0" dirty="0">
                <a:solidFill>
                  <a:srgbClr val="321A68"/>
                </a:solidFill>
                <a:effectLst/>
              </a:rPr>
              <a:t>Promote Inclusive Activities</a:t>
            </a:r>
            <a:r>
              <a:rPr lang="en-GB" sz="1500" b="0" i="0" dirty="0">
                <a:solidFill>
                  <a:srgbClr val="242424"/>
                </a:solidFill>
                <a:effectLst/>
              </a:rPr>
              <a:t>: Encourage neurodivergent-friendly recreational activities and sports, as provision at school is not always inclusive.</a:t>
            </a:r>
          </a:p>
          <a:p>
            <a:pPr algn="l">
              <a:spcBef>
                <a:spcPts val="750"/>
              </a:spcBef>
              <a:spcAft>
                <a:spcPts val="750"/>
              </a:spcAft>
              <a:buFont typeface="Arial" panose="020B0604020202020204" pitchFamily="34" charset="0"/>
              <a:buChar char="•"/>
            </a:pPr>
            <a:r>
              <a:rPr lang="en-GB" sz="1500" b="1" i="0" dirty="0">
                <a:solidFill>
                  <a:srgbClr val="321A68"/>
                </a:solidFill>
                <a:effectLst/>
              </a:rPr>
              <a:t>For Surrey Police - Simplify Pegasus Scheme</a:t>
            </a:r>
            <a:r>
              <a:rPr lang="en-GB" sz="1500" b="0" i="0" dirty="0">
                <a:solidFill>
                  <a:srgbClr val="242424"/>
                </a:solidFill>
                <a:effectLst/>
              </a:rPr>
              <a:t>: Promote and simplify the scheme for better communication.</a:t>
            </a:r>
          </a:p>
          <a:p>
            <a:pPr algn="l">
              <a:spcBef>
                <a:spcPts val="750"/>
              </a:spcBef>
              <a:spcAft>
                <a:spcPts val="750"/>
              </a:spcAft>
              <a:buFont typeface="Arial" panose="020B0604020202020204" pitchFamily="34" charset="0"/>
              <a:buChar char="•"/>
            </a:pPr>
            <a:r>
              <a:rPr lang="en-GB" sz="1500" b="1" i="0" dirty="0">
                <a:solidFill>
                  <a:srgbClr val="321A68"/>
                </a:solidFill>
                <a:effectLst/>
              </a:rPr>
              <a:t>For Surrey Police - Train Police Officers</a:t>
            </a:r>
            <a:r>
              <a:rPr lang="en-GB" sz="1500" b="0" i="0" dirty="0">
                <a:solidFill>
                  <a:srgbClr val="242424"/>
                </a:solidFill>
                <a:effectLst/>
              </a:rPr>
              <a:t>: Provide regular training on neurodiversity supported by neurodivergent young people.</a:t>
            </a:r>
          </a:p>
          <a:p>
            <a:pPr marL="0" indent="0">
              <a:buNone/>
            </a:pPr>
            <a:br>
              <a:rPr lang="en-GB" dirty="0"/>
            </a:br>
            <a:endParaRPr lang="en-GB" dirty="0"/>
          </a:p>
        </p:txBody>
      </p:sp>
      <p:pic>
        <p:nvPicPr>
          <p:cNvPr id="3" name="Picture 2">
            <a:extLst>
              <a:ext uri="{FF2B5EF4-FFF2-40B4-BE49-F238E27FC236}">
                <a16:creationId xmlns:a16="http://schemas.microsoft.com/office/drawing/2014/main" id="{6FD66A06-C8CF-9253-D82D-EE8D311E2D6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Tree>
    <p:extLst>
      <p:ext uri="{BB962C8B-B14F-4D97-AF65-F5344CB8AC3E}">
        <p14:creationId xmlns:p14="http://schemas.microsoft.com/office/powerpoint/2010/main" val="1483384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3985A-679A-65BA-3525-8FB896CF7B6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2685620-72F3-8560-5E00-577FE66D055D}"/>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739273"/>
            <a:ext cx="12192020" cy="7765055"/>
          </a:xfrm>
          <a:prstGeom prst="rect">
            <a:avLst/>
          </a:prstGeom>
        </p:spPr>
      </p:pic>
      <p:pic>
        <p:nvPicPr>
          <p:cNvPr id="3" name="Picture 2">
            <a:extLst>
              <a:ext uri="{FF2B5EF4-FFF2-40B4-BE49-F238E27FC236}">
                <a16:creationId xmlns:a16="http://schemas.microsoft.com/office/drawing/2014/main" id="{72864330-1EFC-0B02-722B-F95F7094C637}"/>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
        <p:nvSpPr>
          <p:cNvPr id="5" name="Title 4">
            <a:extLst>
              <a:ext uri="{FF2B5EF4-FFF2-40B4-BE49-F238E27FC236}">
                <a16:creationId xmlns:a16="http://schemas.microsoft.com/office/drawing/2014/main" id="{DFE04D23-3835-A699-1EA2-B0A4105CA48C}"/>
              </a:ext>
              <a:ext uri="{C183D7F6-B498-43B3-948B-1728B52AA6E4}">
                <adec:decorative xmlns:adec="http://schemas.microsoft.com/office/drawing/2017/decorative" val="1"/>
              </a:ext>
            </a:extLst>
          </p:cNvPr>
          <p:cNvSpPr>
            <a:spLocks noGrp="1"/>
          </p:cNvSpPr>
          <p:nvPr>
            <p:ph type="title"/>
          </p:nvPr>
        </p:nvSpPr>
        <p:spPr>
          <a:xfrm>
            <a:off x="435429" y="100726"/>
            <a:ext cx="10515600" cy="1325563"/>
          </a:xfrm>
        </p:spPr>
        <p:txBody>
          <a:bodyPr/>
          <a:lstStyle/>
          <a:p>
            <a:r>
              <a:rPr lang="en-GB" dirty="0"/>
              <a:t>Youth research recommendations continued</a:t>
            </a:r>
          </a:p>
        </p:txBody>
      </p:sp>
      <p:sp>
        <p:nvSpPr>
          <p:cNvPr id="4" name="TextBox 3">
            <a:extLst>
              <a:ext uri="{FF2B5EF4-FFF2-40B4-BE49-F238E27FC236}">
                <a16:creationId xmlns:a16="http://schemas.microsoft.com/office/drawing/2014/main" id="{50312854-327D-768A-4DF9-FEBF6EB48F13}"/>
              </a:ext>
            </a:extLst>
          </p:cNvPr>
          <p:cNvSpPr txBox="1"/>
          <p:nvPr/>
        </p:nvSpPr>
        <p:spPr>
          <a:xfrm>
            <a:off x="435429" y="1090777"/>
            <a:ext cx="11560057" cy="800219"/>
          </a:xfrm>
          <a:prstGeom prst="rect">
            <a:avLst/>
          </a:prstGeom>
          <a:noFill/>
        </p:spPr>
        <p:txBody>
          <a:bodyPr wrap="square">
            <a:spAutoFit/>
          </a:bodyPr>
          <a:lstStyle/>
          <a:p>
            <a:pPr marL="0" indent="0" algn="l" rtl="0" fontAlgn="base">
              <a:buNone/>
            </a:pPr>
            <a:r>
              <a:rPr lang="en-GB" i="0" dirty="0">
                <a:solidFill>
                  <a:srgbClr val="242424"/>
                </a:solidFill>
                <a:effectLst/>
              </a:rPr>
              <a:t>These recommendations are for Supporting </a:t>
            </a:r>
            <a:r>
              <a:rPr lang="en-GB" b="1" dirty="0">
                <a:solidFill>
                  <a:srgbClr val="242424"/>
                </a:solidFill>
              </a:rPr>
              <a:t>n</a:t>
            </a:r>
            <a:r>
              <a:rPr lang="en-GB" b="1" i="0" dirty="0">
                <a:solidFill>
                  <a:srgbClr val="242424"/>
                </a:solidFill>
                <a:effectLst/>
              </a:rPr>
              <a:t>eurodivergent </a:t>
            </a:r>
            <a:r>
              <a:rPr lang="en-GB" b="1" dirty="0">
                <a:solidFill>
                  <a:srgbClr val="242424"/>
                </a:solidFill>
              </a:rPr>
              <a:t>y</a:t>
            </a:r>
            <a:r>
              <a:rPr lang="en-GB" b="1" i="0" dirty="0">
                <a:solidFill>
                  <a:srgbClr val="242424"/>
                </a:solidFill>
                <a:effectLst/>
              </a:rPr>
              <a:t>oung </a:t>
            </a:r>
            <a:r>
              <a:rPr lang="en-GB" b="1" dirty="0">
                <a:solidFill>
                  <a:srgbClr val="242424"/>
                </a:solidFill>
              </a:rPr>
              <a:t>p</a:t>
            </a:r>
            <a:r>
              <a:rPr lang="en-GB" b="1" i="0" dirty="0">
                <a:solidFill>
                  <a:srgbClr val="242424"/>
                </a:solidFill>
                <a:effectLst/>
              </a:rPr>
              <a:t>eople on the waitlist</a:t>
            </a:r>
            <a:r>
              <a:rPr lang="en-GB" sz="1400" b="1" i="0" dirty="0">
                <a:solidFill>
                  <a:srgbClr val="242424"/>
                </a:solidFill>
                <a:effectLst/>
              </a:rPr>
              <a:t>.</a:t>
            </a:r>
          </a:p>
          <a:p>
            <a:pPr marL="0" indent="0" algn="l" rtl="0" fontAlgn="base">
              <a:buNone/>
            </a:pPr>
            <a:r>
              <a:rPr lang="en-GB" sz="1400" i="0" dirty="0">
                <a:solidFill>
                  <a:srgbClr val="321A68"/>
                </a:solidFill>
                <a:effectLst/>
              </a:rPr>
              <a:t>For the purposes of this presentation, the recommendations have been summarised. We encourage yo</a:t>
            </a:r>
            <a:r>
              <a:rPr lang="en-GB" sz="1400" dirty="0">
                <a:solidFill>
                  <a:srgbClr val="321A68"/>
                </a:solidFill>
              </a:rPr>
              <a:t>u to look at the full list of recommendations that are written in the youth researchers’ own words.</a:t>
            </a:r>
          </a:p>
        </p:txBody>
      </p:sp>
      <p:sp>
        <p:nvSpPr>
          <p:cNvPr id="6" name="Content Placeholder 5">
            <a:extLst>
              <a:ext uri="{FF2B5EF4-FFF2-40B4-BE49-F238E27FC236}">
                <a16:creationId xmlns:a16="http://schemas.microsoft.com/office/drawing/2014/main" id="{6EBDB1CA-B0FB-3EAD-F4B0-8AD35E355E0C}"/>
              </a:ext>
            </a:extLst>
          </p:cNvPr>
          <p:cNvSpPr>
            <a:spLocks noGrp="1"/>
          </p:cNvSpPr>
          <p:nvPr>
            <p:ph idx="1"/>
          </p:nvPr>
        </p:nvSpPr>
        <p:spPr>
          <a:xfrm>
            <a:off x="367566" y="2040646"/>
            <a:ext cx="11456867" cy="4763066"/>
          </a:xfrm>
        </p:spPr>
        <p:txBody>
          <a:bodyPr>
            <a:normAutofit/>
          </a:bodyPr>
          <a:lstStyle/>
          <a:p>
            <a:pPr algn="l">
              <a:spcBef>
                <a:spcPts val="750"/>
              </a:spcBef>
              <a:spcAft>
                <a:spcPts val="750"/>
              </a:spcAft>
              <a:buFont typeface="Arial" panose="020B0604020202020204" pitchFamily="34" charset="0"/>
              <a:buChar char="•"/>
            </a:pPr>
            <a:r>
              <a:rPr lang="en-GB" sz="1600" b="1" i="0" dirty="0">
                <a:solidFill>
                  <a:srgbClr val="321A68"/>
                </a:solidFill>
                <a:effectLst/>
                <a:latin typeface="Aptos" panose="020B0004020202020204" pitchFamily="34" charset="0"/>
              </a:rPr>
              <a:t>Inform Schools and Train Staff</a:t>
            </a:r>
            <a:r>
              <a:rPr lang="en-GB" sz="1600" b="0" i="0" dirty="0">
                <a:solidFill>
                  <a:srgbClr val="242424"/>
                </a:solidFill>
                <a:effectLst/>
                <a:latin typeface="Aptos" panose="020B0004020202020204" pitchFamily="34" charset="0"/>
              </a:rPr>
              <a:t>: Notify schools when a student is on the waitlist and train staff on providing empathetic support.</a:t>
            </a:r>
          </a:p>
          <a:p>
            <a:pPr algn="l">
              <a:spcBef>
                <a:spcPts val="750"/>
              </a:spcBef>
              <a:spcAft>
                <a:spcPts val="750"/>
              </a:spcAft>
              <a:buFont typeface="Arial" panose="020B0604020202020204" pitchFamily="34" charset="0"/>
              <a:buChar char="•"/>
            </a:pPr>
            <a:r>
              <a:rPr lang="en-GB" sz="1600" b="1" i="0" dirty="0">
                <a:solidFill>
                  <a:srgbClr val="321A68"/>
                </a:solidFill>
                <a:effectLst/>
                <a:latin typeface="Aptos" panose="020B0004020202020204" pitchFamily="34" charset="0"/>
              </a:rPr>
              <a:t>Offer Reasonable Adjustments</a:t>
            </a:r>
            <a:r>
              <a:rPr lang="en-GB" sz="1600" b="0" i="0" dirty="0">
                <a:solidFill>
                  <a:srgbClr val="321A68"/>
                </a:solidFill>
                <a:effectLst/>
                <a:latin typeface="Aptos" panose="020B0004020202020204" pitchFamily="34" charset="0"/>
              </a:rPr>
              <a:t>: </a:t>
            </a:r>
            <a:r>
              <a:rPr lang="en-GB" sz="1600" b="0" i="0" dirty="0">
                <a:solidFill>
                  <a:srgbClr val="242424"/>
                </a:solidFill>
                <a:effectLst/>
                <a:latin typeface="Aptos" panose="020B0004020202020204" pitchFamily="34" charset="0"/>
              </a:rPr>
              <a:t>Provide learning breaks and time-out cards to help students cope.</a:t>
            </a:r>
          </a:p>
          <a:p>
            <a:pPr algn="l">
              <a:spcBef>
                <a:spcPts val="750"/>
              </a:spcBef>
              <a:spcAft>
                <a:spcPts val="750"/>
              </a:spcAft>
              <a:buFont typeface="Arial" panose="020B0604020202020204" pitchFamily="34" charset="0"/>
              <a:buChar char="•"/>
            </a:pPr>
            <a:r>
              <a:rPr lang="en-GB" sz="1600" b="1" i="0" dirty="0">
                <a:solidFill>
                  <a:srgbClr val="321A68"/>
                </a:solidFill>
                <a:effectLst/>
                <a:latin typeface="Aptos" panose="020B0004020202020204" pitchFamily="34" charset="0"/>
              </a:rPr>
              <a:t>Establish Support Groups</a:t>
            </a:r>
            <a:r>
              <a:rPr lang="en-GB" sz="1600" b="0" i="0" dirty="0">
                <a:solidFill>
                  <a:srgbClr val="321A68"/>
                </a:solidFill>
                <a:effectLst/>
                <a:latin typeface="Aptos" panose="020B0004020202020204" pitchFamily="34" charset="0"/>
              </a:rPr>
              <a:t>: </a:t>
            </a:r>
            <a:r>
              <a:rPr lang="en-GB" sz="1600" b="0" i="0" dirty="0">
                <a:solidFill>
                  <a:srgbClr val="242424"/>
                </a:solidFill>
                <a:effectLst/>
                <a:latin typeface="Aptos" panose="020B0004020202020204" pitchFamily="34" charset="0"/>
              </a:rPr>
              <a:t>Create groups for students to share experiences and build connections.</a:t>
            </a:r>
          </a:p>
          <a:p>
            <a:pPr algn="l">
              <a:spcBef>
                <a:spcPts val="750"/>
              </a:spcBef>
              <a:spcAft>
                <a:spcPts val="750"/>
              </a:spcAft>
              <a:buFont typeface="Arial" panose="020B0604020202020204" pitchFamily="34" charset="0"/>
              <a:buChar char="•"/>
            </a:pPr>
            <a:r>
              <a:rPr lang="en-GB" sz="1600" b="1" i="0" dirty="0">
                <a:solidFill>
                  <a:srgbClr val="321A68"/>
                </a:solidFill>
                <a:effectLst/>
                <a:latin typeface="Aptos" panose="020B0004020202020204" pitchFamily="34" charset="0"/>
              </a:rPr>
              <a:t>Provide Regular Updates</a:t>
            </a:r>
            <a:r>
              <a:rPr lang="en-GB" sz="1600" b="0" i="0" dirty="0">
                <a:solidFill>
                  <a:srgbClr val="321A68"/>
                </a:solidFill>
                <a:effectLst/>
                <a:latin typeface="Aptos" panose="020B0004020202020204" pitchFamily="34" charset="0"/>
              </a:rPr>
              <a:t>: </a:t>
            </a:r>
            <a:r>
              <a:rPr lang="en-GB" sz="1600" b="0" i="0" dirty="0">
                <a:solidFill>
                  <a:srgbClr val="242424"/>
                </a:solidFill>
                <a:effectLst/>
                <a:latin typeface="Aptos" panose="020B0004020202020204" pitchFamily="34" charset="0"/>
              </a:rPr>
              <a:t>Send updates on the diagnostic process to manage expectations and reduce anxiety.</a:t>
            </a:r>
          </a:p>
          <a:p>
            <a:pPr algn="l">
              <a:spcBef>
                <a:spcPts val="750"/>
              </a:spcBef>
              <a:spcAft>
                <a:spcPts val="750"/>
              </a:spcAft>
              <a:buFont typeface="Arial" panose="020B0604020202020204" pitchFamily="34" charset="0"/>
              <a:buChar char="•"/>
            </a:pPr>
            <a:r>
              <a:rPr lang="en-GB" sz="1600" b="1" i="0" dirty="0">
                <a:solidFill>
                  <a:srgbClr val="321A68"/>
                </a:solidFill>
                <a:effectLst/>
                <a:latin typeface="Aptos" panose="020B0004020202020204" pitchFamily="34" charset="0"/>
              </a:rPr>
              <a:t>Increase Support Groups</a:t>
            </a:r>
            <a:r>
              <a:rPr lang="en-GB" sz="1600" b="0" i="0" dirty="0">
                <a:solidFill>
                  <a:srgbClr val="321A68"/>
                </a:solidFill>
                <a:effectLst/>
                <a:latin typeface="Aptos" panose="020B0004020202020204" pitchFamily="34" charset="0"/>
              </a:rPr>
              <a:t>: </a:t>
            </a:r>
            <a:r>
              <a:rPr lang="en-GB" sz="1600" b="0" i="0" dirty="0">
                <a:solidFill>
                  <a:srgbClr val="242424"/>
                </a:solidFill>
                <a:effectLst/>
                <a:latin typeface="Aptos" panose="020B0004020202020204" pitchFamily="34" charset="0"/>
              </a:rPr>
              <a:t>Expand groups for emotional support and practical advice.</a:t>
            </a:r>
          </a:p>
          <a:p>
            <a:pPr algn="l">
              <a:spcBef>
                <a:spcPts val="750"/>
              </a:spcBef>
              <a:spcAft>
                <a:spcPts val="750"/>
              </a:spcAft>
              <a:buFont typeface="Arial" panose="020B0604020202020204" pitchFamily="34" charset="0"/>
              <a:buChar char="•"/>
            </a:pPr>
            <a:r>
              <a:rPr lang="en-GB" sz="1600" b="1" i="0" dirty="0">
                <a:solidFill>
                  <a:srgbClr val="321A68"/>
                </a:solidFill>
                <a:effectLst/>
                <a:latin typeface="Aptos" panose="020B0004020202020204" pitchFamily="34" charset="0"/>
              </a:rPr>
              <a:t>Create Co-Production Groups</a:t>
            </a:r>
            <a:r>
              <a:rPr lang="en-GB" sz="1600" b="0" i="0" dirty="0">
                <a:solidFill>
                  <a:srgbClr val="242424"/>
                </a:solidFill>
                <a:effectLst/>
                <a:latin typeface="Aptos" panose="020B0004020202020204" pitchFamily="34" charset="0"/>
              </a:rPr>
              <a:t>: Empower young people to share issues and propose solutions.</a:t>
            </a:r>
          </a:p>
          <a:p>
            <a:pPr>
              <a:spcBef>
                <a:spcPts val="750"/>
              </a:spcBef>
              <a:spcAft>
                <a:spcPts val="750"/>
              </a:spcAft>
            </a:pPr>
            <a:endParaRPr lang="en-GB" dirty="0"/>
          </a:p>
        </p:txBody>
      </p:sp>
    </p:spTree>
    <p:extLst>
      <p:ext uri="{BB962C8B-B14F-4D97-AF65-F5344CB8AC3E}">
        <p14:creationId xmlns:p14="http://schemas.microsoft.com/office/powerpoint/2010/main" val="2871258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F96E0-3EC0-12C3-7EB4-96322F983013}"/>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877570"/>
            <a:ext cx="12192020" cy="7765055"/>
          </a:xfrm>
          <a:prstGeom prst="rect">
            <a:avLst/>
          </a:prstGeom>
        </p:spPr>
      </p:pic>
      <p:sp>
        <p:nvSpPr>
          <p:cNvPr id="2" name="Title 1">
            <a:extLst>
              <a:ext uri="{FF2B5EF4-FFF2-40B4-BE49-F238E27FC236}">
                <a16:creationId xmlns:a16="http://schemas.microsoft.com/office/drawing/2014/main" id="{AA17B0C6-3D71-4451-F4C2-E5CB6A430B2C}"/>
              </a:ext>
            </a:extLst>
          </p:cNvPr>
          <p:cNvSpPr>
            <a:spLocks noGrp="1"/>
          </p:cNvSpPr>
          <p:nvPr>
            <p:ph type="title"/>
          </p:nvPr>
        </p:nvSpPr>
        <p:spPr>
          <a:xfrm>
            <a:off x="-40331" y="-171611"/>
            <a:ext cx="12222060" cy="1325563"/>
          </a:xfrm>
        </p:spPr>
        <p:txBody>
          <a:bodyPr/>
          <a:lstStyle/>
          <a:p>
            <a:r>
              <a:rPr lang="en-GB" dirty="0"/>
              <a:t>Youth research: early intervention and prevention</a:t>
            </a:r>
          </a:p>
        </p:txBody>
      </p:sp>
      <p:sp>
        <p:nvSpPr>
          <p:cNvPr id="5" name="Rectangle 4" descr="Box reading &quot;School-based support and inclusive school environments&quot;&#10;">
            <a:extLst>
              <a:ext uri="{FF2B5EF4-FFF2-40B4-BE49-F238E27FC236}">
                <a16:creationId xmlns:a16="http://schemas.microsoft.com/office/drawing/2014/main" id="{E762C1D1-3152-48C6-0A58-7A4370D1D075}"/>
              </a:ext>
            </a:extLst>
          </p:cNvPr>
          <p:cNvSpPr/>
          <p:nvPr/>
        </p:nvSpPr>
        <p:spPr>
          <a:xfrm>
            <a:off x="1060512" y="2155163"/>
            <a:ext cx="2196548" cy="16995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School-based support and inclusive school environments</a:t>
            </a:r>
          </a:p>
        </p:txBody>
      </p:sp>
      <p:sp>
        <p:nvSpPr>
          <p:cNvPr id="9" name="Oval 8" descr="box reading &quot;school-based support and inclusive school enviroments&quot; circled to show key intervention point.">
            <a:extLst>
              <a:ext uri="{FF2B5EF4-FFF2-40B4-BE49-F238E27FC236}">
                <a16:creationId xmlns:a16="http://schemas.microsoft.com/office/drawing/2014/main" id="{41FC7210-0ECC-ABF6-539D-D8BB3731211C}"/>
              </a:ext>
            </a:extLst>
          </p:cNvPr>
          <p:cNvSpPr/>
          <p:nvPr/>
        </p:nvSpPr>
        <p:spPr>
          <a:xfrm>
            <a:off x="578465" y="1544911"/>
            <a:ext cx="3160642" cy="272332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615E89D-772A-DDBB-4EEF-5B72D9F46DFB}"/>
              </a:ext>
            </a:extLst>
          </p:cNvPr>
          <p:cNvSpPr txBox="1"/>
          <p:nvPr/>
        </p:nvSpPr>
        <p:spPr>
          <a:xfrm>
            <a:off x="-16828" y="952949"/>
            <a:ext cx="3983568" cy="861774"/>
          </a:xfrm>
          <a:prstGeom prst="rect">
            <a:avLst/>
          </a:prstGeom>
          <a:noFill/>
        </p:spPr>
        <p:txBody>
          <a:bodyPr wrap="square" rtlCol="0">
            <a:spAutoFit/>
          </a:bodyPr>
          <a:lstStyle/>
          <a:p>
            <a:pPr algn="ctr"/>
            <a:r>
              <a:rPr lang="en-GB" sz="1600" b="0" i="0" dirty="0">
                <a:solidFill>
                  <a:schemeClr val="accent1"/>
                </a:solidFill>
                <a:effectLst/>
                <a:highlight>
                  <a:srgbClr val="FFFFFF"/>
                </a:highlight>
                <a:latin typeface="Aptos" panose="020B0004020202020204" pitchFamily="34" charset="0"/>
              </a:rPr>
              <a:t>“</a:t>
            </a:r>
            <a:r>
              <a:rPr lang="en-GB" sz="1600" dirty="0">
                <a:solidFill>
                  <a:schemeClr val="accent1"/>
                </a:solidFill>
                <a:latin typeface="+mj-lt"/>
                <a:cs typeface="Calibri" panose="020F0502020204030204" pitchFamily="34" charset="0"/>
              </a:rPr>
              <a:t>Schools shouldn’t require professionals to provide evidence that I was struggling</a:t>
            </a:r>
            <a:r>
              <a:rPr lang="en-GB" sz="1600" b="0" i="0" dirty="0">
                <a:solidFill>
                  <a:schemeClr val="accent1"/>
                </a:solidFill>
                <a:effectLst/>
                <a:highlight>
                  <a:srgbClr val="FFFFFF"/>
                </a:highlight>
                <a:latin typeface="Aptos" panose="020B0004020202020204" pitchFamily="34" charset="0"/>
              </a:rPr>
              <a:t>”</a:t>
            </a:r>
          </a:p>
          <a:p>
            <a:endParaRPr lang="en-GB" dirty="0"/>
          </a:p>
        </p:txBody>
      </p:sp>
      <p:sp>
        <p:nvSpPr>
          <p:cNvPr id="11" name="TextBox 10">
            <a:extLst>
              <a:ext uri="{FF2B5EF4-FFF2-40B4-BE49-F238E27FC236}">
                <a16:creationId xmlns:a16="http://schemas.microsoft.com/office/drawing/2014/main" id="{7ADCE065-B499-2C6F-098F-4B37FA3BFA4E}"/>
              </a:ext>
            </a:extLst>
          </p:cNvPr>
          <p:cNvSpPr txBox="1"/>
          <p:nvPr/>
        </p:nvSpPr>
        <p:spPr>
          <a:xfrm>
            <a:off x="10271" y="4345835"/>
            <a:ext cx="4693546" cy="1107996"/>
          </a:xfrm>
          <a:prstGeom prst="rect">
            <a:avLst/>
          </a:prstGeom>
          <a:noFill/>
        </p:spPr>
        <p:txBody>
          <a:bodyPr wrap="square" rtlCol="0">
            <a:spAutoFit/>
          </a:bodyPr>
          <a:lstStyle/>
          <a:p>
            <a:pPr algn="ctr"/>
            <a:r>
              <a:rPr lang="en-GB" sz="1600" b="0" i="0">
                <a:solidFill>
                  <a:schemeClr val="accent1"/>
                </a:solidFill>
                <a:effectLst/>
                <a:highlight>
                  <a:srgbClr val="FFFFFF"/>
                </a:highlight>
                <a:latin typeface="Aptos" panose="020B0004020202020204" pitchFamily="34" charset="0"/>
              </a:rPr>
              <a:t>“I just expected the </a:t>
            </a:r>
            <a:r>
              <a:rPr lang="en-GB" sz="1600" b="0" i="0" dirty="0">
                <a:solidFill>
                  <a:schemeClr val="accent1"/>
                </a:solidFill>
                <a:effectLst/>
                <a:highlight>
                  <a:srgbClr val="FFFFFF"/>
                </a:highlight>
                <a:latin typeface="Aptos" panose="020B0004020202020204" pitchFamily="34" charset="0"/>
              </a:rPr>
              <a:t>worst</a:t>
            </a:r>
            <a:r>
              <a:rPr lang="en-GB" sz="1600" b="0" i="0">
                <a:solidFill>
                  <a:schemeClr val="accent1"/>
                </a:solidFill>
                <a:effectLst/>
                <a:highlight>
                  <a:srgbClr val="FFFFFF"/>
                </a:highlight>
                <a:latin typeface="Aptos" panose="020B0004020202020204" pitchFamily="34" charset="0"/>
              </a:rPr>
              <a:t> all the time as the damage was done. If only they supported me earlier instead of just thinking I was lazy and didn’t care”</a:t>
            </a:r>
          </a:p>
          <a:p>
            <a:endParaRPr lang="en-GB"/>
          </a:p>
        </p:txBody>
      </p:sp>
      <p:cxnSp>
        <p:nvCxnSpPr>
          <p:cNvPr id="29" name="Straight Arrow Connector 28" descr="Arrow to next box">
            <a:extLst>
              <a:ext uri="{FF2B5EF4-FFF2-40B4-BE49-F238E27FC236}">
                <a16:creationId xmlns:a16="http://schemas.microsoft.com/office/drawing/2014/main" id="{F39128D4-E395-7E64-5A5B-3DBA9D2A0983}"/>
              </a:ext>
            </a:extLst>
          </p:cNvPr>
          <p:cNvCxnSpPr>
            <a:cxnSpLocks/>
          </p:cNvCxnSpPr>
          <p:nvPr/>
        </p:nvCxnSpPr>
        <p:spPr>
          <a:xfrm>
            <a:off x="3410000" y="2906572"/>
            <a:ext cx="114713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Rectangle 6" descr="Box reading &quot;Waiting list / support access for diagnostic and mental health services&quot;&#10;">
            <a:extLst>
              <a:ext uri="{FF2B5EF4-FFF2-40B4-BE49-F238E27FC236}">
                <a16:creationId xmlns:a16="http://schemas.microsoft.com/office/drawing/2014/main" id="{B8D535B8-BB71-7AB2-EE56-2AC68D4D7B86}"/>
              </a:ext>
            </a:extLst>
          </p:cNvPr>
          <p:cNvSpPr/>
          <p:nvPr/>
        </p:nvSpPr>
        <p:spPr>
          <a:xfrm>
            <a:off x="4925779" y="2155164"/>
            <a:ext cx="2196548" cy="1699591"/>
          </a:xfrm>
          <a:prstGeom prst="rect">
            <a:avLst/>
          </a:prstGeom>
          <a:solidFill>
            <a:srgbClr val="441D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Waiting list / support access for diagnostic and mental health services</a:t>
            </a:r>
          </a:p>
        </p:txBody>
      </p:sp>
      <p:sp>
        <p:nvSpPr>
          <p:cNvPr id="28" name="TextBox 27">
            <a:extLst>
              <a:ext uri="{FF2B5EF4-FFF2-40B4-BE49-F238E27FC236}">
                <a16:creationId xmlns:a16="http://schemas.microsoft.com/office/drawing/2014/main" id="{C6DEE2C6-0ED8-E127-03B0-B8F0ED89E366}"/>
              </a:ext>
            </a:extLst>
          </p:cNvPr>
          <p:cNvSpPr txBox="1"/>
          <p:nvPr/>
        </p:nvSpPr>
        <p:spPr>
          <a:xfrm>
            <a:off x="4091555" y="1670374"/>
            <a:ext cx="4096496" cy="338554"/>
          </a:xfrm>
          <a:prstGeom prst="rect">
            <a:avLst/>
          </a:prstGeom>
          <a:noFill/>
        </p:spPr>
        <p:txBody>
          <a:bodyPr wrap="square" rtlCol="0">
            <a:spAutoFit/>
          </a:bodyPr>
          <a:lstStyle/>
          <a:p>
            <a:pPr algn="ctr"/>
            <a:r>
              <a:rPr lang="en-GB" sz="1600" b="0" i="0" dirty="0">
                <a:solidFill>
                  <a:srgbClr val="441D61"/>
                </a:solidFill>
                <a:effectLst/>
                <a:latin typeface="+mj-lt"/>
              </a:rPr>
              <a:t>“I needed a reason I felt so out of place”</a:t>
            </a:r>
            <a:endParaRPr lang="en-GB" sz="1600" dirty="0">
              <a:solidFill>
                <a:srgbClr val="441D61"/>
              </a:solidFill>
              <a:latin typeface="+mj-lt"/>
            </a:endParaRPr>
          </a:p>
        </p:txBody>
      </p:sp>
      <p:sp>
        <p:nvSpPr>
          <p:cNvPr id="24" name="TextBox 23">
            <a:extLst>
              <a:ext uri="{FF2B5EF4-FFF2-40B4-BE49-F238E27FC236}">
                <a16:creationId xmlns:a16="http://schemas.microsoft.com/office/drawing/2014/main" id="{0DDE7C3B-C5AC-7947-2F27-98D585EECB4F}"/>
              </a:ext>
            </a:extLst>
          </p:cNvPr>
          <p:cNvSpPr txBox="1"/>
          <p:nvPr/>
        </p:nvSpPr>
        <p:spPr>
          <a:xfrm>
            <a:off x="4037481" y="3951652"/>
            <a:ext cx="4096496" cy="830997"/>
          </a:xfrm>
          <a:prstGeom prst="rect">
            <a:avLst/>
          </a:prstGeom>
          <a:noFill/>
        </p:spPr>
        <p:txBody>
          <a:bodyPr wrap="square" rtlCol="0">
            <a:spAutoFit/>
          </a:bodyPr>
          <a:lstStyle/>
          <a:p>
            <a:pPr algn="ctr"/>
            <a:r>
              <a:rPr lang="en-GB" sz="1600" b="0" i="0">
                <a:solidFill>
                  <a:srgbClr val="441D61"/>
                </a:solidFill>
                <a:effectLst/>
                <a:latin typeface="+mj-lt"/>
              </a:rPr>
              <a:t>“</a:t>
            </a:r>
            <a:r>
              <a:rPr lang="en-GB" sz="1600">
                <a:solidFill>
                  <a:srgbClr val="441D61"/>
                </a:solidFill>
                <a:latin typeface="+mj-lt"/>
              </a:rPr>
              <a:t>M</a:t>
            </a:r>
            <a:r>
              <a:rPr lang="en-GB" sz="1600" b="0" i="0">
                <a:solidFill>
                  <a:srgbClr val="441D61"/>
                </a:solidFill>
                <a:effectLst/>
                <a:latin typeface="+mj-lt"/>
              </a:rPr>
              <a:t>any of us with or without diagnosis are sent through mainstream schools that cannot accommodate our needs”</a:t>
            </a:r>
            <a:endParaRPr lang="en-GB" sz="1600">
              <a:solidFill>
                <a:srgbClr val="441D61"/>
              </a:solidFill>
              <a:latin typeface="+mj-lt"/>
            </a:endParaRPr>
          </a:p>
        </p:txBody>
      </p:sp>
      <p:cxnSp>
        <p:nvCxnSpPr>
          <p:cNvPr id="12" name="Straight Arrow Connector 11" descr="Arrow to next box">
            <a:extLst>
              <a:ext uri="{FF2B5EF4-FFF2-40B4-BE49-F238E27FC236}">
                <a16:creationId xmlns:a16="http://schemas.microsoft.com/office/drawing/2014/main" id="{755D2BAA-E5A6-05ED-6828-519F42ED7DA2}"/>
              </a:ext>
            </a:extLst>
          </p:cNvPr>
          <p:cNvCxnSpPr>
            <a:cxnSpLocks/>
          </p:cNvCxnSpPr>
          <p:nvPr/>
        </p:nvCxnSpPr>
        <p:spPr>
          <a:xfrm>
            <a:off x="7422669" y="2906572"/>
            <a:ext cx="114713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angle 7" descr="Box reading &quot;Waiting list / support access for diagnostic and mental health services&quot;&#10;">
            <a:extLst>
              <a:ext uri="{FF2B5EF4-FFF2-40B4-BE49-F238E27FC236}">
                <a16:creationId xmlns:a16="http://schemas.microsoft.com/office/drawing/2014/main" id="{23F01918-35C1-F1F2-70D6-7969784C2F92}"/>
              </a:ext>
            </a:extLst>
          </p:cNvPr>
          <p:cNvSpPr/>
          <p:nvPr/>
        </p:nvSpPr>
        <p:spPr>
          <a:xfrm>
            <a:off x="8823990" y="2155163"/>
            <a:ext cx="2196548" cy="1699591"/>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Emotionally based school non-attendance (EBSNA) </a:t>
            </a:r>
          </a:p>
        </p:txBody>
      </p:sp>
      <p:sp>
        <p:nvSpPr>
          <p:cNvPr id="26" name="TextBox 25">
            <a:extLst>
              <a:ext uri="{FF2B5EF4-FFF2-40B4-BE49-F238E27FC236}">
                <a16:creationId xmlns:a16="http://schemas.microsoft.com/office/drawing/2014/main" id="{09A2B5BA-0726-04F7-DE25-4C58483EA41D}"/>
              </a:ext>
            </a:extLst>
          </p:cNvPr>
          <p:cNvSpPr txBox="1"/>
          <p:nvPr/>
        </p:nvSpPr>
        <p:spPr>
          <a:xfrm>
            <a:off x="8033824" y="952949"/>
            <a:ext cx="4096496" cy="1077218"/>
          </a:xfrm>
          <a:prstGeom prst="rect">
            <a:avLst/>
          </a:prstGeom>
          <a:noFill/>
        </p:spPr>
        <p:txBody>
          <a:bodyPr wrap="square" rtlCol="0">
            <a:spAutoFit/>
          </a:bodyPr>
          <a:lstStyle/>
          <a:p>
            <a:pPr algn="ctr"/>
            <a:r>
              <a:rPr lang="en-GB" sz="1600" b="0" i="0" dirty="0">
                <a:solidFill>
                  <a:srgbClr val="002060"/>
                </a:solidFill>
                <a:effectLst/>
                <a:latin typeface="+mj-lt"/>
              </a:rPr>
              <a:t>“They refused to make reasonable adjustments as they didn’t have the resources to support me so </a:t>
            </a:r>
            <a:r>
              <a:rPr lang="en-GB" sz="1600" dirty="0">
                <a:solidFill>
                  <a:srgbClr val="002060"/>
                </a:solidFill>
                <a:latin typeface="+mj-lt"/>
              </a:rPr>
              <a:t>I</a:t>
            </a:r>
            <a:r>
              <a:rPr lang="en-GB" sz="1600" b="0" i="0" dirty="0">
                <a:solidFill>
                  <a:srgbClr val="002060"/>
                </a:solidFill>
                <a:effectLst/>
                <a:latin typeface="+mj-lt"/>
              </a:rPr>
              <a:t> had to stop attending as I couldn’t cope with it, and they couldn’t keep me safe”</a:t>
            </a:r>
            <a:endParaRPr lang="en-GB" sz="1600" dirty="0">
              <a:solidFill>
                <a:srgbClr val="002060"/>
              </a:solidFill>
              <a:latin typeface="+mj-lt"/>
            </a:endParaRPr>
          </a:p>
        </p:txBody>
      </p:sp>
      <p:sp>
        <p:nvSpPr>
          <p:cNvPr id="27" name="TextBox 26">
            <a:extLst>
              <a:ext uri="{FF2B5EF4-FFF2-40B4-BE49-F238E27FC236}">
                <a16:creationId xmlns:a16="http://schemas.microsoft.com/office/drawing/2014/main" id="{DCBC8926-398C-E2D1-738C-7523988EE42D}"/>
              </a:ext>
            </a:extLst>
          </p:cNvPr>
          <p:cNvSpPr txBox="1"/>
          <p:nvPr/>
        </p:nvSpPr>
        <p:spPr>
          <a:xfrm>
            <a:off x="8085233" y="4058464"/>
            <a:ext cx="4096496" cy="1077218"/>
          </a:xfrm>
          <a:prstGeom prst="rect">
            <a:avLst/>
          </a:prstGeom>
          <a:noFill/>
        </p:spPr>
        <p:txBody>
          <a:bodyPr wrap="square" rtlCol="0">
            <a:spAutoFit/>
          </a:bodyPr>
          <a:lstStyle/>
          <a:p>
            <a:pPr algn="ctr"/>
            <a:r>
              <a:rPr lang="en-GB" sz="1600" b="0" i="0">
                <a:solidFill>
                  <a:srgbClr val="002060"/>
                </a:solidFill>
                <a:effectLst/>
                <a:latin typeface="+mj-lt"/>
              </a:rPr>
              <a:t>“</a:t>
            </a:r>
            <a:r>
              <a:rPr lang="en-GB" sz="1600" b="0" i="0">
                <a:solidFill>
                  <a:srgbClr val="002060"/>
                </a:solidFill>
                <a:effectLst/>
                <a:latin typeface="Aptos" panose="020B0004020202020204" pitchFamily="34" charset="0"/>
              </a:rPr>
              <a:t>Once you stop attending it’s 1000x harder to go back because of the anxiety around what people are going to say when they see you again</a:t>
            </a:r>
            <a:r>
              <a:rPr lang="en-GB" sz="1600" b="0" i="0">
                <a:solidFill>
                  <a:srgbClr val="002060"/>
                </a:solidFill>
                <a:effectLst/>
                <a:latin typeface="+mj-lt"/>
              </a:rPr>
              <a:t>”</a:t>
            </a:r>
            <a:endParaRPr lang="en-GB" sz="1600">
              <a:solidFill>
                <a:srgbClr val="002060"/>
              </a:solidFill>
              <a:latin typeface="+mj-lt"/>
            </a:endParaRPr>
          </a:p>
        </p:txBody>
      </p:sp>
      <p:pic>
        <p:nvPicPr>
          <p:cNvPr id="10" name="Picture 9">
            <a:extLst>
              <a:ext uri="{FF2B5EF4-FFF2-40B4-BE49-F238E27FC236}">
                <a16:creationId xmlns:a16="http://schemas.microsoft.com/office/drawing/2014/main" id="{740FD85A-0F8A-411B-97B2-2BB7262AD30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Tree>
    <p:extLst>
      <p:ext uri="{BB962C8B-B14F-4D97-AF65-F5344CB8AC3E}">
        <p14:creationId xmlns:p14="http://schemas.microsoft.com/office/powerpoint/2010/main" val="4136434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1AA82A-CC0A-B285-CDA5-AA4FD8D35022}"/>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20" y="-907055"/>
            <a:ext cx="12192020" cy="7765055"/>
          </a:xfrm>
          <a:prstGeom prst="rect">
            <a:avLst/>
          </a:prstGeom>
        </p:spPr>
      </p:pic>
      <p:pic>
        <p:nvPicPr>
          <p:cNvPr id="2" name="Picture 1">
            <a:extLst>
              <a:ext uri="{FF2B5EF4-FFF2-40B4-BE49-F238E27FC236}">
                <a16:creationId xmlns:a16="http://schemas.microsoft.com/office/drawing/2014/main" id="{A043B5BC-8E6A-1390-1C1D-EF498F39FFC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
        <p:nvSpPr>
          <p:cNvPr id="5" name="Title 4">
            <a:extLst>
              <a:ext uri="{FF2B5EF4-FFF2-40B4-BE49-F238E27FC236}">
                <a16:creationId xmlns:a16="http://schemas.microsoft.com/office/drawing/2014/main" id="{302D539D-4782-43E1-87BD-7202B7AB3910}"/>
              </a:ext>
            </a:extLst>
          </p:cNvPr>
          <p:cNvSpPr>
            <a:spLocks noGrp="1"/>
          </p:cNvSpPr>
          <p:nvPr>
            <p:ph type="title"/>
          </p:nvPr>
        </p:nvSpPr>
        <p:spPr>
          <a:xfrm>
            <a:off x="94890" y="111682"/>
            <a:ext cx="11177416" cy="1111003"/>
          </a:xfrm>
        </p:spPr>
        <p:txBody>
          <a:bodyPr/>
          <a:lstStyle/>
          <a:p>
            <a:r>
              <a:rPr lang="en-GB"/>
              <a:t>Moving forward…</a:t>
            </a:r>
          </a:p>
        </p:txBody>
      </p:sp>
      <p:sp>
        <p:nvSpPr>
          <p:cNvPr id="3" name="Content Placeholder 2">
            <a:extLst>
              <a:ext uri="{FF2B5EF4-FFF2-40B4-BE49-F238E27FC236}">
                <a16:creationId xmlns:a16="http://schemas.microsoft.com/office/drawing/2014/main" id="{6F39CB55-E727-E25D-3626-E8C40A59A20A}"/>
              </a:ext>
            </a:extLst>
          </p:cNvPr>
          <p:cNvSpPr>
            <a:spLocks noGrp="1"/>
          </p:cNvSpPr>
          <p:nvPr>
            <p:ph idx="1"/>
          </p:nvPr>
        </p:nvSpPr>
        <p:spPr>
          <a:xfrm>
            <a:off x="169842" y="945768"/>
            <a:ext cx="9372520" cy="4966463"/>
          </a:xfrm>
        </p:spPr>
        <p:txBody>
          <a:bodyPr vert="horz" lIns="91440" tIns="45720" rIns="91440" bIns="45720" rtlCol="0" anchor="t">
            <a:normAutofit/>
          </a:bodyPr>
          <a:lstStyle/>
          <a:p>
            <a:pPr marL="0" indent="0">
              <a:buNone/>
            </a:pPr>
            <a:r>
              <a:rPr lang="en-GB" sz="1800" dirty="0">
                <a:latin typeface="Aptos" panose="020B0004020202020204" pitchFamily="34" charset="0"/>
                <a:cs typeface="Times New Roman" panose="02020603050405020304" pitchFamily="18" charset="0"/>
              </a:rPr>
              <a:t>Our avenues to implement youth research recommendations include…</a:t>
            </a:r>
            <a:endParaRPr lang="en-GB" sz="2400" dirty="0">
              <a:latin typeface="Aptos" panose="020B0004020202020204" pitchFamily="34" charset="0"/>
              <a:cs typeface="Times New Roman" panose="02020603050405020304" pitchFamily="18" charset="0"/>
            </a:endParaRPr>
          </a:p>
          <a:p>
            <a:r>
              <a:rPr lang="en-GB" sz="2000" b="1" dirty="0">
                <a:latin typeface="Aptos" panose="020B0004020202020204" pitchFamily="34" charset="0"/>
                <a:cs typeface="Times New Roman" panose="02020603050405020304" pitchFamily="18" charset="0"/>
              </a:rPr>
              <a:t>Surrey Youth Voice Action Card Governance</a:t>
            </a:r>
            <a:r>
              <a:rPr lang="en-GB" sz="2000" dirty="0">
                <a:latin typeface="Aptos" panose="020B0004020202020204" pitchFamily="34" charset="0"/>
                <a:cs typeface="Times New Roman" panose="02020603050405020304" pitchFamily="18" charset="0"/>
              </a:rPr>
              <a:t>: </a:t>
            </a:r>
          </a:p>
          <a:p>
            <a:pPr lvl="1"/>
            <a:r>
              <a:rPr lang="en-GB" sz="1600" dirty="0">
                <a:latin typeface="Aptos" panose="020B0004020202020204" pitchFamily="34" charset="0"/>
                <a:cs typeface="Times New Roman" panose="02020603050405020304" pitchFamily="18" charset="0"/>
              </a:rPr>
              <a:t>When 4 or more young people want change an action card is created.</a:t>
            </a:r>
          </a:p>
          <a:p>
            <a:pPr lvl="1"/>
            <a:r>
              <a:rPr lang="en-GB" sz="1600" dirty="0">
                <a:latin typeface="Aptos" panose="020B0004020202020204" pitchFamily="34" charset="0"/>
                <a:cs typeface="Times New Roman" panose="02020603050405020304" pitchFamily="18" charset="0"/>
              </a:rPr>
              <a:t>Youth research can support existing action cards (ATLAS &amp; CYA).</a:t>
            </a:r>
          </a:p>
          <a:p>
            <a:pPr lvl="1"/>
            <a:r>
              <a:rPr lang="en-GB" sz="1600" dirty="0">
                <a:latin typeface="Aptos" panose="020B0004020202020204" pitchFamily="34" charset="0"/>
                <a:cs typeface="Times New Roman" panose="02020603050405020304" pitchFamily="18" charset="0"/>
              </a:rPr>
              <a:t>Utilise the UVP team’s existing pathways, feeding into governance structures for Additional Needs and Disabilities and Mental Health.</a:t>
            </a:r>
          </a:p>
          <a:p>
            <a:r>
              <a:rPr lang="en-GB" sz="2000" b="1" dirty="0">
                <a:latin typeface="Aptos" panose="020B0004020202020204" pitchFamily="34" charset="0"/>
                <a:cs typeface="Times New Roman" panose="02020603050405020304" pitchFamily="18" charset="0"/>
              </a:rPr>
              <a:t>Working in partnership: </a:t>
            </a:r>
            <a:r>
              <a:rPr lang="en-GB" sz="2000" dirty="0">
                <a:solidFill>
                  <a:srgbClr val="441D61"/>
                </a:solidFill>
                <a:latin typeface="Aptos" panose="020B0004020202020204" pitchFamily="34" charset="0"/>
                <a:cs typeface="Times New Roman" panose="02020603050405020304" pitchFamily="18" charset="0"/>
              </a:rPr>
              <a:t>health, academia and the third sector</a:t>
            </a:r>
          </a:p>
          <a:p>
            <a:pPr lvl="1"/>
            <a:r>
              <a:rPr lang="en-GB" sz="1600" dirty="0">
                <a:latin typeface="Aptos" panose="020B0004020202020204" pitchFamily="34" charset="0"/>
                <a:cs typeface="Times New Roman" panose="02020603050405020304" pitchFamily="18" charset="0"/>
              </a:rPr>
              <a:t>Continue working in partnership within In Our Own Words governance organisations to extend influence of youth research and community priorities.</a:t>
            </a:r>
          </a:p>
          <a:p>
            <a:pPr lvl="1"/>
            <a:r>
              <a:rPr lang="en-GB" sz="1600" dirty="0">
                <a:latin typeface="Aptos" panose="020B0004020202020204" pitchFamily="34" charset="0"/>
                <a:cs typeface="Times New Roman" panose="02020603050405020304" pitchFamily="18" charset="0"/>
              </a:rPr>
              <a:t>Collaboration with teams and projects that will benefit from programme outputs and youth-led insights.</a:t>
            </a:r>
          </a:p>
          <a:p>
            <a:r>
              <a:rPr lang="en-GB" sz="2000" b="1" dirty="0">
                <a:latin typeface="Aptos" panose="020B0004020202020204" pitchFamily="34" charset="0"/>
                <a:cs typeface="Times New Roman" panose="02020603050405020304" pitchFamily="18" charset="0"/>
              </a:rPr>
              <a:t>Working in the community</a:t>
            </a:r>
            <a:r>
              <a:rPr lang="en-GB" sz="2000" dirty="0">
                <a:latin typeface="Aptos" panose="020B0004020202020204" pitchFamily="34" charset="0"/>
                <a:cs typeface="Times New Roman" panose="02020603050405020304" pitchFamily="18" charset="0"/>
              </a:rPr>
              <a:t>: M</a:t>
            </a:r>
            <a:r>
              <a:rPr lang="en-GB" sz="2000" dirty="0">
                <a:solidFill>
                  <a:srgbClr val="441D61"/>
                </a:solidFill>
                <a:latin typeface="Aptos" panose="020B0004020202020204" pitchFamily="34" charset="0"/>
                <a:cs typeface="Times New Roman" panose="02020603050405020304" pitchFamily="18" charset="0"/>
              </a:rPr>
              <a:t>ental Health Support Teams (MHSTs</a:t>
            </a:r>
            <a:r>
              <a:rPr lang="en-GB" sz="2000" dirty="0">
                <a:latin typeface="Aptos" panose="020B0004020202020204" pitchFamily="34" charset="0"/>
                <a:cs typeface="Times New Roman" panose="02020603050405020304" pitchFamily="18" charset="0"/>
              </a:rPr>
              <a:t>)</a:t>
            </a:r>
          </a:p>
          <a:p>
            <a:pPr lvl="1"/>
            <a:r>
              <a:rPr lang="en-GB" sz="1600" dirty="0">
                <a:latin typeface="Aptos" panose="020B0004020202020204" pitchFamily="34" charset="0"/>
                <a:cs typeface="Times New Roman" panose="02020603050405020304" pitchFamily="18" charset="0"/>
              </a:rPr>
              <a:t>UVP team has a new MHST participation lead role, sitting between SCC and SABP.</a:t>
            </a:r>
          </a:p>
          <a:p>
            <a:pPr lvl="1"/>
            <a:r>
              <a:rPr lang="en-GB" sz="1600" dirty="0">
                <a:latin typeface="Aptos" panose="020B0004020202020204" pitchFamily="34" charset="0"/>
                <a:cs typeface="Times New Roman" panose="02020603050405020304" pitchFamily="18" charset="0"/>
              </a:rPr>
              <a:t>Youth research and recommendations can be taken directly to schools and shape the developing MHST participation model.</a:t>
            </a:r>
          </a:p>
          <a:p>
            <a:endParaRPr lang="en-GB" sz="1800" dirty="0">
              <a:latin typeface="Aptos" panose="020B0004020202020204" pitchFamily="34" charset="0"/>
              <a:cs typeface="Times New Roman" panose="02020603050405020304" pitchFamily="18" charset="0"/>
            </a:endParaRPr>
          </a:p>
        </p:txBody>
      </p:sp>
      <p:pic>
        <p:nvPicPr>
          <p:cNvPr id="4" name="Picture 3" descr="Image of youth researcher training sessions">
            <a:extLst>
              <a:ext uri="{FF2B5EF4-FFF2-40B4-BE49-F238E27FC236}">
                <a16:creationId xmlns:a16="http://schemas.microsoft.com/office/drawing/2014/main" id="{8CDC088C-3557-4620-935F-CAF9CEFEBE27}"/>
              </a:ext>
            </a:extLst>
          </p:cNvPr>
          <p:cNvPicPr>
            <a:picLocks noChangeAspect="1"/>
          </p:cNvPicPr>
          <p:nvPr/>
        </p:nvPicPr>
        <p:blipFill>
          <a:blip r:embed="rId5">
            <a:extLst>
              <a:ext uri="{28A0092B-C50C-407E-A947-70E740481C1C}">
                <a14:useLocalDpi xmlns:a14="http://schemas.microsoft.com/office/drawing/2010/main" val="0"/>
              </a:ext>
            </a:extLst>
          </a:blip>
          <a:srcRect t="17023" b="-1"/>
          <a:stretch/>
        </p:blipFill>
        <p:spPr>
          <a:xfrm rot="5400000">
            <a:off x="9179740" y="1859991"/>
            <a:ext cx="3374901" cy="2100290"/>
          </a:xfrm>
          <a:prstGeom prst="rect">
            <a:avLst/>
          </a:prstGeom>
        </p:spPr>
      </p:pic>
    </p:spTree>
    <p:extLst>
      <p:ext uri="{BB962C8B-B14F-4D97-AF65-F5344CB8AC3E}">
        <p14:creationId xmlns:p14="http://schemas.microsoft.com/office/powerpoint/2010/main" val="2532592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948C8-145C-94AE-D570-89EAF2C4D605}"/>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33B40B8-3E03-A252-C428-B25301C0D585}"/>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815473"/>
            <a:ext cx="12192020" cy="7765055"/>
          </a:xfrm>
          <a:prstGeom prst="rect">
            <a:avLst/>
          </a:prstGeom>
        </p:spPr>
      </p:pic>
      <p:sp>
        <p:nvSpPr>
          <p:cNvPr id="2" name="Title 1">
            <a:extLst>
              <a:ext uri="{FF2B5EF4-FFF2-40B4-BE49-F238E27FC236}">
                <a16:creationId xmlns:a16="http://schemas.microsoft.com/office/drawing/2014/main" id="{E15531D1-7839-191B-28A2-90DE844F7B6C}"/>
              </a:ext>
            </a:extLst>
          </p:cNvPr>
          <p:cNvSpPr>
            <a:spLocks noGrp="1"/>
          </p:cNvSpPr>
          <p:nvPr>
            <p:ph type="title"/>
          </p:nvPr>
        </p:nvSpPr>
        <p:spPr>
          <a:xfrm>
            <a:off x="114300" y="0"/>
            <a:ext cx="10515600" cy="1325563"/>
          </a:xfrm>
        </p:spPr>
        <p:txBody>
          <a:bodyPr/>
          <a:lstStyle/>
          <a:p>
            <a:r>
              <a:rPr lang="en-GB" dirty="0"/>
              <a:t>In Our Own Words: information pack</a:t>
            </a:r>
          </a:p>
        </p:txBody>
      </p:sp>
      <p:sp>
        <p:nvSpPr>
          <p:cNvPr id="15" name="TextBox 14">
            <a:extLst>
              <a:ext uri="{FF2B5EF4-FFF2-40B4-BE49-F238E27FC236}">
                <a16:creationId xmlns:a16="http://schemas.microsoft.com/office/drawing/2014/main" id="{23DBA644-4B11-E24E-FE0F-2CDE24608912}"/>
              </a:ext>
            </a:extLst>
          </p:cNvPr>
          <p:cNvSpPr txBox="1"/>
          <p:nvPr/>
        </p:nvSpPr>
        <p:spPr>
          <a:xfrm>
            <a:off x="474069" y="4804409"/>
            <a:ext cx="2346835" cy="369332"/>
          </a:xfrm>
          <a:prstGeom prst="rect">
            <a:avLst/>
          </a:prstGeom>
          <a:noFill/>
        </p:spPr>
        <p:txBody>
          <a:bodyPr wrap="square" rtlCol="0">
            <a:spAutoFit/>
          </a:bodyPr>
          <a:lstStyle/>
          <a:p>
            <a:pPr algn="ctr"/>
            <a:r>
              <a:rPr lang="en-GB" b="1" dirty="0"/>
              <a:t>Impact story </a:t>
            </a:r>
          </a:p>
        </p:txBody>
      </p:sp>
      <p:pic>
        <p:nvPicPr>
          <p:cNvPr id="4" name="Picture 3" descr="In Our Own Words impact story cover">
            <a:extLst>
              <a:ext uri="{FF2B5EF4-FFF2-40B4-BE49-F238E27FC236}">
                <a16:creationId xmlns:a16="http://schemas.microsoft.com/office/drawing/2014/main" id="{74AD0D13-C0F6-24DD-3CBA-92E94ABEB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439" y="1433585"/>
            <a:ext cx="2456097" cy="3447468"/>
          </a:xfrm>
          <a:prstGeom prst="rect">
            <a:avLst/>
          </a:prstGeom>
        </p:spPr>
      </p:pic>
      <p:sp>
        <p:nvSpPr>
          <p:cNvPr id="17" name="TextBox 16">
            <a:extLst>
              <a:ext uri="{FF2B5EF4-FFF2-40B4-BE49-F238E27FC236}">
                <a16:creationId xmlns:a16="http://schemas.microsoft.com/office/drawing/2014/main" id="{DD0AC197-043D-30AF-52C2-18F470371328}"/>
              </a:ext>
            </a:extLst>
          </p:cNvPr>
          <p:cNvSpPr txBox="1"/>
          <p:nvPr/>
        </p:nvSpPr>
        <p:spPr>
          <a:xfrm>
            <a:off x="3165556" y="4804409"/>
            <a:ext cx="2346835" cy="369332"/>
          </a:xfrm>
          <a:prstGeom prst="rect">
            <a:avLst/>
          </a:prstGeom>
          <a:noFill/>
        </p:spPr>
        <p:txBody>
          <a:bodyPr wrap="square" rtlCol="0">
            <a:spAutoFit/>
          </a:bodyPr>
          <a:lstStyle/>
          <a:p>
            <a:pPr algn="ctr"/>
            <a:r>
              <a:rPr lang="en-GB" b="1" dirty="0"/>
              <a:t>Findings report </a:t>
            </a:r>
          </a:p>
        </p:txBody>
      </p:sp>
      <p:pic>
        <p:nvPicPr>
          <p:cNvPr id="8" name="Picture 7" descr="In Our Own Words findings report cover">
            <a:extLst>
              <a:ext uri="{FF2B5EF4-FFF2-40B4-BE49-F238E27FC236}">
                <a16:creationId xmlns:a16="http://schemas.microsoft.com/office/drawing/2014/main" id="{773C864E-52C0-1BB8-C14D-8B29C3539174}"/>
              </a:ext>
            </a:extLst>
          </p:cNvPr>
          <p:cNvPicPr>
            <a:picLocks noChangeAspect="1"/>
          </p:cNvPicPr>
          <p:nvPr/>
        </p:nvPicPr>
        <p:blipFill>
          <a:blip r:embed="rId5">
            <a:extLst>
              <a:ext uri="{28A0092B-C50C-407E-A947-70E740481C1C}">
                <a14:useLocalDpi xmlns:a14="http://schemas.microsoft.com/office/drawing/2010/main" val="0"/>
              </a:ext>
            </a:extLst>
          </a:blip>
          <a:srcRect l="-916" t="1098" r="2755" b="1"/>
          <a:stretch/>
        </p:blipFill>
        <p:spPr>
          <a:xfrm>
            <a:off x="3165557" y="1556680"/>
            <a:ext cx="2346834" cy="3324373"/>
          </a:xfrm>
          <a:prstGeom prst="rect">
            <a:avLst/>
          </a:prstGeom>
        </p:spPr>
      </p:pic>
      <p:sp>
        <p:nvSpPr>
          <p:cNvPr id="18" name="TextBox 17">
            <a:extLst>
              <a:ext uri="{FF2B5EF4-FFF2-40B4-BE49-F238E27FC236}">
                <a16:creationId xmlns:a16="http://schemas.microsoft.com/office/drawing/2014/main" id="{B391EEB9-D74D-7714-F174-B4F869D249F4}"/>
              </a:ext>
            </a:extLst>
          </p:cNvPr>
          <p:cNvSpPr txBox="1"/>
          <p:nvPr/>
        </p:nvSpPr>
        <p:spPr>
          <a:xfrm>
            <a:off x="5976806" y="4804409"/>
            <a:ext cx="2346835" cy="369332"/>
          </a:xfrm>
          <a:prstGeom prst="rect">
            <a:avLst/>
          </a:prstGeom>
          <a:noFill/>
        </p:spPr>
        <p:txBody>
          <a:bodyPr wrap="square" rtlCol="0">
            <a:spAutoFit/>
          </a:bodyPr>
          <a:lstStyle/>
          <a:p>
            <a:pPr algn="ctr"/>
            <a:r>
              <a:rPr lang="en-GB" b="1" dirty="0"/>
              <a:t>Comic book</a:t>
            </a:r>
          </a:p>
        </p:txBody>
      </p:sp>
      <p:pic>
        <p:nvPicPr>
          <p:cNvPr id="11" name="Picture 10" descr="In Our Own Words comic book cover">
            <a:extLst>
              <a:ext uri="{FF2B5EF4-FFF2-40B4-BE49-F238E27FC236}">
                <a16:creationId xmlns:a16="http://schemas.microsoft.com/office/drawing/2014/main" id="{3E7E5A6D-1C82-DF24-49C3-E030B69679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745" y="1556680"/>
            <a:ext cx="2322896" cy="3290463"/>
          </a:xfrm>
          <a:prstGeom prst="rect">
            <a:avLst/>
          </a:prstGeom>
        </p:spPr>
      </p:pic>
      <p:sp>
        <p:nvSpPr>
          <p:cNvPr id="21" name="TextBox 20">
            <a:extLst>
              <a:ext uri="{FF2B5EF4-FFF2-40B4-BE49-F238E27FC236}">
                <a16:creationId xmlns:a16="http://schemas.microsoft.com/office/drawing/2014/main" id="{1B0DFA12-C143-B5E1-B34E-71A5AD1ED304}"/>
              </a:ext>
            </a:extLst>
          </p:cNvPr>
          <p:cNvSpPr txBox="1"/>
          <p:nvPr/>
        </p:nvSpPr>
        <p:spPr>
          <a:xfrm>
            <a:off x="9104232" y="2161497"/>
            <a:ext cx="2346835" cy="369332"/>
          </a:xfrm>
          <a:prstGeom prst="rect">
            <a:avLst/>
          </a:prstGeom>
          <a:noFill/>
        </p:spPr>
        <p:txBody>
          <a:bodyPr wrap="square" rtlCol="0">
            <a:spAutoFit/>
          </a:bodyPr>
          <a:lstStyle/>
          <a:p>
            <a:pPr algn="ctr"/>
            <a:r>
              <a:rPr lang="en-GB" b="1" dirty="0"/>
              <a:t>Project video</a:t>
            </a:r>
          </a:p>
        </p:txBody>
      </p:sp>
      <p:pic>
        <p:nvPicPr>
          <p:cNvPr id="14" name="Picture 13" descr="Screenshot of In Our Own Words project video on YouTube">
            <a:hlinkClick r:id="rId7"/>
            <a:extLst>
              <a:ext uri="{FF2B5EF4-FFF2-40B4-BE49-F238E27FC236}">
                <a16:creationId xmlns:a16="http://schemas.microsoft.com/office/drawing/2014/main" id="{EAAE8A69-6623-6FB9-DEE3-169ACD3763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1731" y="277878"/>
            <a:ext cx="3291839" cy="1863158"/>
          </a:xfrm>
          <a:prstGeom prst="rect">
            <a:avLst/>
          </a:prstGeom>
        </p:spPr>
      </p:pic>
      <p:sp>
        <p:nvSpPr>
          <p:cNvPr id="23" name="TextBox 22">
            <a:extLst>
              <a:ext uri="{FF2B5EF4-FFF2-40B4-BE49-F238E27FC236}">
                <a16:creationId xmlns:a16="http://schemas.microsoft.com/office/drawing/2014/main" id="{AA5D6C27-3B47-42A5-F533-A8734418D8D3}"/>
              </a:ext>
            </a:extLst>
          </p:cNvPr>
          <p:cNvSpPr txBox="1"/>
          <p:nvPr/>
        </p:nvSpPr>
        <p:spPr>
          <a:xfrm>
            <a:off x="9139352" y="5077597"/>
            <a:ext cx="2346835" cy="646331"/>
          </a:xfrm>
          <a:prstGeom prst="rect">
            <a:avLst/>
          </a:prstGeom>
          <a:noFill/>
        </p:spPr>
        <p:txBody>
          <a:bodyPr wrap="square" rtlCol="0">
            <a:spAutoFit/>
          </a:bodyPr>
          <a:lstStyle/>
          <a:p>
            <a:pPr algn="ctr"/>
            <a:r>
              <a:rPr lang="en-GB" b="1" dirty="0"/>
              <a:t>Youth researcher recommendations</a:t>
            </a:r>
          </a:p>
        </p:txBody>
      </p:sp>
      <p:pic>
        <p:nvPicPr>
          <p:cNvPr id="5" name="Picture 4" descr="Youth research reccomendations list.">
            <a:extLst>
              <a:ext uri="{FF2B5EF4-FFF2-40B4-BE49-F238E27FC236}">
                <a16:creationId xmlns:a16="http://schemas.microsoft.com/office/drawing/2014/main" id="{86EE60F6-F0BB-3749-1EE1-E675E1B39C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34964" y="2636696"/>
            <a:ext cx="1755610" cy="2466706"/>
          </a:xfrm>
          <a:prstGeom prst="rect">
            <a:avLst/>
          </a:prstGeom>
        </p:spPr>
      </p:pic>
      <p:pic>
        <p:nvPicPr>
          <p:cNvPr id="26" name="Picture 25">
            <a:extLst>
              <a:ext uri="{FF2B5EF4-FFF2-40B4-BE49-F238E27FC236}">
                <a16:creationId xmlns:a16="http://schemas.microsoft.com/office/drawing/2014/main" id="{9C775D74-1AEA-FFD8-FEA8-CD458824BF89}"/>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Tree>
    <p:extLst>
      <p:ext uri="{BB962C8B-B14F-4D97-AF65-F5344CB8AC3E}">
        <p14:creationId xmlns:p14="http://schemas.microsoft.com/office/powerpoint/2010/main" val="727902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6600-858F-8C03-17E1-8A78B38BE66D}"/>
              </a:ext>
            </a:extLst>
          </p:cNvPr>
          <p:cNvSpPr>
            <a:spLocks noGrp="1"/>
          </p:cNvSpPr>
          <p:nvPr>
            <p:ph type="title"/>
          </p:nvPr>
        </p:nvSpPr>
        <p:spPr>
          <a:xfrm>
            <a:off x="-46496" y="-1594812"/>
            <a:ext cx="10515600" cy="1325563"/>
          </a:xfrm>
        </p:spPr>
        <p:txBody>
          <a:bodyPr/>
          <a:lstStyle/>
          <a:p>
            <a:r>
              <a:rPr lang="en-GB"/>
              <a:t>Youth researcher comics.</a:t>
            </a:r>
          </a:p>
        </p:txBody>
      </p:sp>
      <p:pic>
        <p:nvPicPr>
          <p:cNvPr id="5" name="Picture 4" descr="Jordans youth researcher comic strip on 'teacher training on neurodiversity'">
            <a:extLst>
              <a:ext uri="{FF2B5EF4-FFF2-40B4-BE49-F238E27FC236}">
                <a16:creationId xmlns:a16="http://schemas.microsoft.com/office/drawing/2014/main" id="{42D93110-3DD8-2C9D-24BB-58D8ADBB2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869402" cy="6857999"/>
          </a:xfrm>
          <a:prstGeom prst="rect">
            <a:avLst/>
          </a:prstGeom>
          <a:ln w="3175">
            <a:solidFill>
              <a:schemeClr val="tx1"/>
            </a:solidFill>
          </a:ln>
        </p:spPr>
      </p:pic>
      <p:pic>
        <p:nvPicPr>
          <p:cNvPr id="9" name="Picture 8" descr="Serens youth researcher comic strip on 'visiting the past to change the future: neurodiversity in school'">
            <a:extLst>
              <a:ext uri="{FF2B5EF4-FFF2-40B4-BE49-F238E27FC236}">
                <a16:creationId xmlns:a16="http://schemas.microsoft.com/office/drawing/2014/main" id="{31A9C43F-8B6E-43D7-EA7A-3166D5C2E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043" y="0"/>
            <a:ext cx="4869403" cy="6858000"/>
          </a:xfrm>
          <a:prstGeom prst="rect">
            <a:avLst/>
          </a:prstGeom>
          <a:ln w="3175">
            <a:solidFill>
              <a:schemeClr val="tx1"/>
            </a:solidFill>
          </a:ln>
        </p:spPr>
      </p:pic>
      <p:pic>
        <p:nvPicPr>
          <p:cNvPr id="7" name="Picture 6" descr="Renee's youth researcher comic strip on 'mental health in education and work-based avoidance'">
            <a:extLst>
              <a:ext uri="{FF2B5EF4-FFF2-40B4-BE49-F238E27FC236}">
                <a16:creationId xmlns:a16="http://schemas.microsoft.com/office/drawing/2014/main" id="{03B9DA18-90B0-B77F-5B5F-9D030F4A2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3103" y="-2"/>
            <a:ext cx="4869403" cy="6857999"/>
          </a:xfrm>
          <a:prstGeom prst="rect">
            <a:avLst/>
          </a:prstGeom>
          <a:ln w="3175">
            <a:solidFill>
              <a:schemeClr val="tx1"/>
            </a:solidFill>
          </a:ln>
        </p:spPr>
      </p:pic>
    </p:spTree>
    <p:extLst>
      <p:ext uri="{BB962C8B-B14F-4D97-AF65-F5344CB8AC3E}">
        <p14:creationId xmlns:p14="http://schemas.microsoft.com/office/powerpoint/2010/main" val="229441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1AA82A-CC0A-B285-CDA5-AA4FD8D35022}"/>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739273"/>
            <a:ext cx="12192020" cy="7765055"/>
          </a:xfrm>
          <a:prstGeom prst="rect">
            <a:avLst/>
          </a:prstGeom>
        </p:spPr>
      </p:pic>
      <p:pic>
        <p:nvPicPr>
          <p:cNvPr id="2" name="Picture 1">
            <a:extLst>
              <a:ext uri="{FF2B5EF4-FFF2-40B4-BE49-F238E27FC236}">
                <a16:creationId xmlns:a16="http://schemas.microsoft.com/office/drawing/2014/main" id="{C27CDF29-FA34-CE40-D0D5-18A41642076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
        <p:nvSpPr>
          <p:cNvPr id="5" name="Title 4">
            <a:extLst>
              <a:ext uri="{FF2B5EF4-FFF2-40B4-BE49-F238E27FC236}">
                <a16:creationId xmlns:a16="http://schemas.microsoft.com/office/drawing/2014/main" id="{302D539D-4782-43E1-87BD-7202B7AB3910}"/>
              </a:ext>
            </a:extLst>
          </p:cNvPr>
          <p:cNvSpPr>
            <a:spLocks noGrp="1"/>
          </p:cNvSpPr>
          <p:nvPr>
            <p:ph type="title"/>
          </p:nvPr>
        </p:nvSpPr>
        <p:spPr/>
        <p:txBody>
          <a:bodyPr/>
          <a:lstStyle/>
          <a:p>
            <a:r>
              <a:rPr lang="en-GB" dirty="0"/>
              <a:t>Thank you to all the young people! </a:t>
            </a:r>
          </a:p>
        </p:txBody>
      </p:sp>
      <p:sp>
        <p:nvSpPr>
          <p:cNvPr id="3" name="Content Placeholder 2">
            <a:extLst>
              <a:ext uri="{FF2B5EF4-FFF2-40B4-BE49-F238E27FC236}">
                <a16:creationId xmlns:a16="http://schemas.microsoft.com/office/drawing/2014/main" id="{6F39CB55-E727-E25D-3626-E8C40A59A20A}"/>
              </a:ext>
            </a:extLst>
          </p:cNvPr>
          <p:cNvSpPr>
            <a:spLocks noGrp="1"/>
          </p:cNvSpPr>
          <p:nvPr>
            <p:ph idx="1"/>
          </p:nvPr>
        </p:nvSpPr>
        <p:spPr>
          <a:xfrm>
            <a:off x="838200" y="1690687"/>
            <a:ext cx="6802821" cy="3877355"/>
          </a:xfrm>
        </p:spPr>
        <p:txBody>
          <a:bodyPr vert="horz" lIns="91440" tIns="45720" rIns="91440" bIns="45720" numCol="2" rtlCol="0" anchor="t">
            <a:normAutofit fontScale="92500" lnSpcReduction="20000"/>
          </a:bodyPr>
          <a:lstStyle/>
          <a:p>
            <a:r>
              <a:rPr lang="en-GB" sz="3200" dirty="0">
                <a:solidFill>
                  <a:srgbClr val="440062"/>
                </a:solidFill>
              </a:rPr>
              <a:t>Ems</a:t>
            </a:r>
          </a:p>
          <a:p>
            <a:r>
              <a:rPr lang="en-GB" sz="3200" dirty="0">
                <a:solidFill>
                  <a:srgbClr val="440062"/>
                </a:solidFill>
              </a:rPr>
              <a:t>Renee</a:t>
            </a:r>
          </a:p>
          <a:p>
            <a:r>
              <a:rPr lang="en-GB" sz="3200" dirty="0">
                <a:solidFill>
                  <a:srgbClr val="440062"/>
                </a:solidFill>
              </a:rPr>
              <a:t>Ellie C</a:t>
            </a:r>
          </a:p>
          <a:p>
            <a:r>
              <a:rPr lang="en-GB" sz="3200" dirty="0">
                <a:solidFill>
                  <a:srgbClr val="440062"/>
                </a:solidFill>
              </a:rPr>
              <a:t>Lois</a:t>
            </a:r>
          </a:p>
          <a:p>
            <a:r>
              <a:rPr lang="en-GB" sz="3200" dirty="0">
                <a:solidFill>
                  <a:srgbClr val="440062"/>
                </a:solidFill>
              </a:rPr>
              <a:t>Ash </a:t>
            </a:r>
          </a:p>
          <a:p>
            <a:r>
              <a:rPr lang="en-GB" sz="3200" dirty="0">
                <a:solidFill>
                  <a:srgbClr val="440062"/>
                </a:solidFill>
              </a:rPr>
              <a:t>Freya </a:t>
            </a:r>
          </a:p>
          <a:p>
            <a:r>
              <a:rPr lang="en-GB" sz="3200" dirty="0">
                <a:solidFill>
                  <a:srgbClr val="440062"/>
                </a:solidFill>
              </a:rPr>
              <a:t>Seren</a:t>
            </a:r>
          </a:p>
          <a:p>
            <a:r>
              <a:rPr lang="en-GB" sz="3200" dirty="0">
                <a:solidFill>
                  <a:srgbClr val="440062"/>
                </a:solidFill>
              </a:rPr>
              <a:t>Jordan</a:t>
            </a:r>
          </a:p>
          <a:p>
            <a:r>
              <a:rPr lang="en-GB" sz="3200" dirty="0">
                <a:solidFill>
                  <a:srgbClr val="440062"/>
                </a:solidFill>
              </a:rPr>
              <a:t>Marianne </a:t>
            </a:r>
          </a:p>
          <a:p>
            <a:r>
              <a:rPr lang="en-GB" sz="3200" dirty="0">
                <a:solidFill>
                  <a:srgbClr val="440062"/>
                </a:solidFill>
              </a:rPr>
              <a:t>Amber </a:t>
            </a:r>
          </a:p>
          <a:p>
            <a:r>
              <a:rPr lang="en-GB" sz="3200" dirty="0">
                <a:solidFill>
                  <a:srgbClr val="440062"/>
                </a:solidFill>
              </a:rPr>
              <a:t>Evie</a:t>
            </a:r>
          </a:p>
          <a:p>
            <a:r>
              <a:rPr lang="en-GB" sz="3200" dirty="0">
                <a:solidFill>
                  <a:srgbClr val="440062"/>
                </a:solidFill>
              </a:rPr>
              <a:t>Ellie B</a:t>
            </a:r>
          </a:p>
          <a:p>
            <a:r>
              <a:rPr lang="en-GB" sz="3200" dirty="0">
                <a:solidFill>
                  <a:srgbClr val="440062"/>
                </a:solidFill>
              </a:rPr>
              <a:t>Keira</a:t>
            </a:r>
          </a:p>
          <a:p>
            <a:endParaRPr lang="en-GB" sz="3200" dirty="0">
              <a:solidFill>
                <a:srgbClr val="440062"/>
              </a:solidFill>
            </a:endParaRPr>
          </a:p>
          <a:p>
            <a:endParaRPr lang="en-GB" sz="3200" dirty="0">
              <a:solidFill>
                <a:srgbClr val="440062"/>
              </a:solidFill>
            </a:endParaRPr>
          </a:p>
        </p:txBody>
      </p:sp>
      <p:pic>
        <p:nvPicPr>
          <p:cNvPr id="4" name="Picture 3" descr="Youth researcher art reading &quot;put yourself in their shoes&quot;">
            <a:extLst>
              <a:ext uri="{FF2B5EF4-FFF2-40B4-BE49-F238E27FC236}">
                <a16:creationId xmlns:a16="http://schemas.microsoft.com/office/drawing/2014/main" id="{BFED37C2-EF57-E9B2-5F2C-02D9C0A126E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096038" y="1826965"/>
            <a:ext cx="2357642" cy="3204069"/>
          </a:xfrm>
          <a:prstGeom prst="rect">
            <a:avLst/>
          </a:prstGeom>
        </p:spPr>
      </p:pic>
      <p:pic>
        <p:nvPicPr>
          <p:cNvPr id="6" name="Picture 5" descr="Youth Researcher art work reading &quot;your needs are valid&quot;">
            <a:extLst>
              <a:ext uri="{FF2B5EF4-FFF2-40B4-BE49-F238E27FC236}">
                <a16:creationId xmlns:a16="http://schemas.microsoft.com/office/drawing/2014/main" id="{45CC67CA-5944-D14D-62A8-9B62FA302F7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603041" y="1826965"/>
            <a:ext cx="2218146" cy="3204070"/>
          </a:xfrm>
          <a:prstGeom prst="rect">
            <a:avLst/>
          </a:prstGeom>
        </p:spPr>
      </p:pic>
    </p:spTree>
    <p:extLst>
      <p:ext uri="{BB962C8B-B14F-4D97-AF65-F5344CB8AC3E}">
        <p14:creationId xmlns:p14="http://schemas.microsoft.com/office/powerpoint/2010/main" val="3991060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7884B-8F7E-AC0A-FA0D-E0B80C5046C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A351C25-19A1-BC4C-383D-D27BB64A2C0C}"/>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739273"/>
            <a:ext cx="12192020" cy="7765055"/>
          </a:xfrm>
          <a:prstGeom prst="rect">
            <a:avLst/>
          </a:prstGeom>
        </p:spPr>
      </p:pic>
      <p:pic>
        <p:nvPicPr>
          <p:cNvPr id="14" name="Picture 13">
            <a:extLst>
              <a:ext uri="{FF2B5EF4-FFF2-40B4-BE49-F238E27FC236}">
                <a16:creationId xmlns:a16="http://schemas.microsoft.com/office/drawing/2014/main" id="{4013E792-E526-5B8F-8A45-04D090D6034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pic>
        <p:nvPicPr>
          <p:cNvPr id="10" name="Content Placeholder 5" descr="Surrey Youth Voice logo">
            <a:extLst>
              <a:ext uri="{FF2B5EF4-FFF2-40B4-BE49-F238E27FC236}">
                <a16:creationId xmlns:a16="http://schemas.microsoft.com/office/drawing/2014/main" id="{89E405FE-0E7C-7848-1E63-D8E4B3706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244" y="1443394"/>
            <a:ext cx="3541410" cy="2360941"/>
          </a:xfrm>
          <a:prstGeom prst="rect">
            <a:avLst/>
          </a:prstGeom>
        </p:spPr>
      </p:pic>
      <p:pic>
        <p:nvPicPr>
          <p:cNvPr id="12" name="Picture 11" descr="In Our Own Words logo">
            <a:extLst>
              <a:ext uri="{FF2B5EF4-FFF2-40B4-BE49-F238E27FC236}">
                <a16:creationId xmlns:a16="http://schemas.microsoft.com/office/drawing/2014/main" id="{11769C8C-A416-3F0B-7C6B-A961699B7933}"/>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2903"/>
          <a:stretch/>
        </p:blipFill>
        <p:spPr>
          <a:xfrm>
            <a:off x="6969518" y="1447617"/>
            <a:ext cx="3305804" cy="1981383"/>
          </a:xfrm>
          <a:prstGeom prst="rect">
            <a:avLst/>
          </a:prstGeom>
        </p:spPr>
      </p:pic>
      <p:sp>
        <p:nvSpPr>
          <p:cNvPr id="5" name="Title 4">
            <a:extLst>
              <a:ext uri="{FF2B5EF4-FFF2-40B4-BE49-F238E27FC236}">
                <a16:creationId xmlns:a16="http://schemas.microsoft.com/office/drawing/2014/main" id="{80608B2E-A806-33C3-927A-3D55A990029A}"/>
              </a:ext>
            </a:extLst>
          </p:cNvPr>
          <p:cNvSpPr>
            <a:spLocks noGrp="1"/>
          </p:cNvSpPr>
          <p:nvPr>
            <p:ph type="title"/>
          </p:nvPr>
        </p:nvSpPr>
        <p:spPr>
          <a:xfrm>
            <a:off x="1603169" y="3899263"/>
            <a:ext cx="9742714" cy="1325563"/>
          </a:xfrm>
        </p:spPr>
        <p:txBody>
          <a:bodyPr>
            <a:normAutofit/>
          </a:bodyPr>
          <a:lstStyle/>
          <a:p>
            <a:pPr algn="ctr"/>
            <a:r>
              <a:rPr lang="en-GB" sz="2800" dirty="0">
                <a:hlinkClick r:id="rId6"/>
              </a:rPr>
              <a:t>In Our Own Words - Youth Researchers - Surrey County Council</a:t>
            </a:r>
            <a:br>
              <a:rPr lang="en-GB" sz="2800" dirty="0"/>
            </a:br>
            <a:br>
              <a:rPr lang="en-GB" sz="2800" dirty="0"/>
            </a:br>
            <a:r>
              <a:rPr lang="en-GB" sz="2800" dirty="0">
                <a:hlinkClick r:id="rId7"/>
              </a:rPr>
              <a:t>user.voice@surreycc.gov.uk</a:t>
            </a:r>
            <a:r>
              <a:rPr lang="en-GB" sz="2800" dirty="0"/>
              <a:t> </a:t>
            </a:r>
          </a:p>
        </p:txBody>
      </p:sp>
    </p:spTree>
    <p:extLst>
      <p:ext uri="{BB962C8B-B14F-4D97-AF65-F5344CB8AC3E}">
        <p14:creationId xmlns:p14="http://schemas.microsoft.com/office/powerpoint/2010/main" val="1343156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1AA82A-CC0A-B285-CDA5-AA4FD8D35022}"/>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739273"/>
            <a:ext cx="12192020" cy="7765055"/>
          </a:xfrm>
          <a:prstGeom prst="rect">
            <a:avLst/>
          </a:prstGeom>
        </p:spPr>
      </p:pic>
      <p:pic>
        <p:nvPicPr>
          <p:cNvPr id="9" name="Picture 8">
            <a:extLst>
              <a:ext uri="{FF2B5EF4-FFF2-40B4-BE49-F238E27FC236}">
                <a16:creationId xmlns:a16="http://schemas.microsoft.com/office/drawing/2014/main" id="{ED2A101A-9BDF-B9CC-A080-9535667BF10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
        <p:nvSpPr>
          <p:cNvPr id="5" name="Title 4">
            <a:extLst>
              <a:ext uri="{FF2B5EF4-FFF2-40B4-BE49-F238E27FC236}">
                <a16:creationId xmlns:a16="http://schemas.microsoft.com/office/drawing/2014/main" id="{302D539D-4782-43E1-87BD-7202B7AB3910}"/>
              </a:ext>
            </a:extLst>
          </p:cNvPr>
          <p:cNvSpPr>
            <a:spLocks noGrp="1"/>
          </p:cNvSpPr>
          <p:nvPr>
            <p:ph type="title"/>
          </p:nvPr>
        </p:nvSpPr>
        <p:spPr>
          <a:xfrm>
            <a:off x="327660" y="-22860"/>
            <a:ext cx="10515600" cy="1325563"/>
          </a:xfrm>
        </p:spPr>
        <p:txBody>
          <a:bodyPr/>
          <a:lstStyle/>
          <a:p>
            <a:r>
              <a:rPr lang="en-GB" dirty="0"/>
              <a:t>Introduction</a:t>
            </a:r>
          </a:p>
        </p:txBody>
      </p:sp>
      <p:sp>
        <p:nvSpPr>
          <p:cNvPr id="3" name="Content Placeholder 2">
            <a:extLst>
              <a:ext uri="{FF2B5EF4-FFF2-40B4-BE49-F238E27FC236}">
                <a16:creationId xmlns:a16="http://schemas.microsoft.com/office/drawing/2014/main" id="{6F39CB55-E727-E25D-3626-E8C40A59A20A}"/>
              </a:ext>
            </a:extLst>
          </p:cNvPr>
          <p:cNvSpPr>
            <a:spLocks noGrp="1"/>
          </p:cNvSpPr>
          <p:nvPr>
            <p:ph idx="1"/>
          </p:nvPr>
        </p:nvSpPr>
        <p:spPr>
          <a:xfrm>
            <a:off x="327660" y="1144160"/>
            <a:ext cx="11667826" cy="4878278"/>
          </a:xfrm>
        </p:spPr>
        <p:txBody>
          <a:bodyPr vert="horz" lIns="91440" tIns="45720" rIns="91440" bIns="45720" rtlCol="0" anchor="t">
            <a:noAutofit/>
          </a:bodyPr>
          <a:lstStyle/>
          <a:p>
            <a:pPr marL="285750" indent="-285750">
              <a:lnSpc>
                <a:spcPct val="120000"/>
              </a:lnSpc>
              <a:buFont typeface="Arial" panose="020B0604020202020204" pitchFamily="34" charset="0"/>
              <a:buChar char="•"/>
            </a:pPr>
            <a:r>
              <a:rPr lang="en-GB" sz="1800" b="1" i="0" dirty="0">
                <a:solidFill>
                  <a:srgbClr val="000000"/>
                </a:solidFill>
                <a:effectLst/>
                <a:latin typeface="Aptos"/>
              </a:rPr>
              <a:t>Seven partner organisations met in 2023</a:t>
            </a:r>
            <a:r>
              <a:rPr lang="en-GB" sz="1800" i="0" dirty="0">
                <a:solidFill>
                  <a:srgbClr val="000000"/>
                </a:solidFill>
                <a:effectLst/>
                <a:latin typeface="Aptos"/>
              </a:rPr>
              <a:t>.</a:t>
            </a:r>
          </a:p>
          <a:p>
            <a:pPr marL="285750" indent="-285750">
              <a:lnSpc>
                <a:spcPct val="120000"/>
              </a:lnSpc>
              <a:buFont typeface="Arial" panose="020B0604020202020204" pitchFamily="34" charset="0"/>
              <a:buChar char="•"/>
            </a:pPr>
            <a:r>
              <a:rPr lang="en-GB" sz="1800" dirty="0">
                <a:solidFill>
                  <a:srgbClr val="000000"/>
                </a:solidFill>
                <a:latin typeface="Aptos"/>
              </a:rPr>
              <a:t>Exploring new methods of participation and </a:t>
            </a:r>
            <a:r>
              <a:rPr lang="en-GB" sz="1800" b="1" dirty="0">
                <a:solidFill>
                  <a:srgbClr val="000000"/>
                </a:solidFill>
                <a:latin typeface="Aptos"/>
              </a:rPr>
              <a:t>engaging with young people who are less often heard.</a:t>
            </a:r>
          </a:p>
          <a:p>
            <a:pPr marL="285750" indent="-285750">
              <a:lnSpc>
                <a:spcPct val="120000"/>
              </a:lnSpc>
            </a:pPr>
            <a:r>
              <a:rPr lang="en-GB" sz="1800" b="0" i="0" dirty="0">
                <a:solidFill>
                  <a:srgbClr val="000000"/>
                </a:solidFill>
                <a:effectLst/>
                <a:latin typeface="Aptos"/>
              </a:rPr>
              <a:t>Submitted a </a:t>
            </a:r>
            <a:r>
              <a:rPr lang="en-GB" sz="1800" b="1" i="0" dirty="0">
                <a:solidFill>
                  <a:srgbClr val="000000"/>
                </a:solidFill>
                <a:effectLst/>
                <a:latin typeface="Aptos"/>
              </a:rPr>
              <a:t>partnership funding bid </a:t>
            </a:r>
            <a:r>
              <a:rPr lang="en-GB" sz="1800" b="0" i="0" dirty="0">
                <a:solidFill>
                  <a:srgbClr val="000000"/>
                </a:solidFill>
                <a:effectLst/>
                <a:latin typeface="Aptos"/>
              </a:rPr>
              <a:t>to NIHR (via ARC KSS) for a </a:t>
            </a:r>
            <a:r>
              <a:rPr lang="en-GB" sz="1800" b="1" dirty="0">
                <a:solidFill>
                  <a:srgbClr val="000000"/>
                </a:solidFill>
                <a:latin typeface="Aptos"/>
              </a:rPr>
              <a:t>youth-led</a:t>
            </a:r>
            <a:r>
              <a:rPr lang="en-GB" sz="1800" b="1" i="0" dirty="0">
                <a:solidFill>
                  <a:srgbClr val="000000"/>
                </a:solidFill>
                <a:effectLst/>
                <a:latin typeface="Aptos"/>
              </a:rPr>
              <a:t> peer research</a:t>
            </a:r>
            <a:r>
              <a:rPr lang="en-GB" sz="1800" b="1" dirty="0">
                <a:solidFill>
                  <a:srgbClr val="000000"/>
                </a:solidFill>
                <a:latin typeface="Aptos"/>
              </a:rPr>
              <a:t> </a:t>
            </a:r>
            <a:r>
              <a:rPr lang="en-GB" sz="1800" dirty="0">
                <a:solidFill>
                  <a:srgbClr val="000000"/>
                </a:solidFill>
                <a:latin typeface="Aptos"/>
              </a:rPr>
              <a:t>project with a focus on </a:t>
            </a:r>
            <a:r>
              <a:rPr lang="en-GB" sz="1800" b="1" dirty="0">
                <a:solidFill>
                  <a:srgbClr val="000000"/>
                </a:solidFill>
                <a:latin typeface="Aptos"/>
              </a:rPr>
              <a:t>mental health and neurodiversity.</a:t>
            </a:r>
            <a:endParaRPr lang="en-GB" sz="1800" b="1" i="0" dirty="0">
              <a:solidFill>
                <a:srgbClr val="000000"/>
              </a:solidFill>
              <a:effectLst/>
              <a:latin typeface="Aptos"/>
            </a:endParaRPr>
          </a:p>
          <a:p>
            <a:pPr marL="285750" indent="-285750">
              <a:lnSpc>
                <a:spcPct val="120000"/>
              </a:lnSpc>
            </a:pPr>
            <a:r>
              <a:rPr lang="en-GB" sz="1800" dirty="0">
                <a:solidFill>
                  <a:srgbClr val="000000"/>
                </a:solidFill>
                <a:latin typeface="Aptos"/>
              </a:rPr>
              <a:t>The project kicked off at the beginning of this year, with a </a:t>
            </a:r>
            <a:r>
              <a:rPr lang="en-GB" sz="1800" b="1" dirty="0">
                <a:solidFill>
                  <a:srgbClr val="000000"/>
                </a:solidFill>
                <a:latin typeface="Aptos"/>
              </a:rPr>
              <a:t>co-design group of young adults with lived experience </a:t>
            </a:r>
            <a:r>
              <a:rPr lang="en-GB" sz="1800" dirty="0">
                <a:solidFill>
                  <a:srgbClr val="000000"/>
                </a:solidFill>
                <a:latin typeface="Aptos"/>
              </a:rPr>
              <a:t>shaping the programme design and delivery.</a:t>
            </a:r>
          </a:p>
          <a:p>
            <a:pPr marL="285750" indent="-285750">
              <a:lnSpc>
                <a:spcPct val="120000"/>
              </a:lnSpc>
            </a:pPr>
            <a:r>
              <a:rPr lang="en-GB" sz="1800" b="1" i="0" dirty="0">
                <a:solidFill>
                  <a:srgbClr val="000000"/>
                </a:solidFill>
                <a:effectLst/>
                <a:latin typeface="Aptos"/>
              </a:rPr>
              <a:t>11 </a:t>
            </a:r>
            <a:r>
              <a:rPr lang="en-GB" sz="1800" b="1" dirty="0">
                <a:solidFill>
                  <a:srgbClr val="000000"/>
                </a:solidFill>
                <a:latin typeface="Aptos"/>
              </a:rPr>
              <a:t>young people</a:t>
            </a:r>
            <a:r>
              <a:rPr lang="en-GB" sz="1800" b="1" i="0" dirty="0">
                <a:solidFill>
                  <a:srgbClr val="000000"/>
                </a:solidFill>
                <a:effectLst/>
                <a:latin typeface="Aptos"/>
              </a:rPr>
              <a:t> aged 12-20</a:t>
            </a:r>
            <a:r>
              <a:rPr lang="en-GB" sz="1800" b="0" i="0" dirty="0">
                <a:solidFill>
                  <a:srgbClr val="000000"/>
                </a:solidFill>
                <a:effectLst/>
                <a:latin typeface="Aptos"/>
              </a:rPr>
              <a:t> </a:t>
            </a:r>
            <a:r>
              <a:rPr lang="en-GB" sz="1800" b="1" i="0" dirty="0">
                <a:solidFill>
                  <a:srgbClr val="000000"/>
                </a:solidFill>
                <a:effectLst/>
                <a:latin typeface="Aptos"/>
              </a:rPr>
              <a:t> with lived experience </a:t>
            </a:r>
            <a:r>
              <a:rPr lang="en-GB" sz="1800" b="0" i="0" dirty="0">
                <a:solidFill>
                  <a:srgbClr val="000000"/>
                </a:solidFill>
                <a:effectLst/>
                <a:latin typeface="Aptos"/>
              </a:rPr>
              <a:t>have now been trained by professional researchers from the Universit</a:t>
            </a:r>
            <a:r>
              <a:rPr lang="en-GB" sz="1800" dirty="0">
                <a:solidFill>
                  <a:srgbClr val="000000"/>
                </a:solidFill>
                <a:latin typeface="Aptos"/>
              </a:rPr>
              <a:t>y of Surrey.</a:t>
            </a:r>
          </a:p>
          <a:p>
            <a:pPr marL="285750" indent="-285750">
              <a:lnSpc>
                <a:spcPct val="120000"/>
              </a:lnSpc>
            </a:pPr>
            <a:r>
              <a:rPr lang="en-GB" sz="1800" dirty="0">
                <a:solidFill>
                  <a:srgbClr val="000000"/>
                </a:solidFill>
                <a:latin typeface="Aptos"/>
              </a:rPr>
              <a:t>They were supported to </a:t>
            </a:r>
            <a:r>
              <a:rPr lang="en-GB" sz="1800" b="1" dirty="0">
                <a:solidFill>
                  <a:srgbClr val="000000"/>
                </a:solidFill>
                <a:latin typeface="Aptos"/>
              </a:rPr>
              <a:t>design and deliver their own research projects </a:t>
            </a:r>
            <a:r>
              <a:rPr lang="en-GB" sz="1800" dirty="0">
                <a:solidFill>
                  <a:srgbClr val="000000"/>
                </a:solidFill>
                <a:latin typeface="Aptos"/>
              </a:rPr>
              <a:t>and have </a:t>
            </a:r>
            <a:r>
              <a:rPr lang="en-GB" sz="1800" b="0" i="0" dirty="0">
                <a:solidFill>
                  <a:srgbClr val="000000"/>
                </a:solidFill>
                <a:effectLst/>
                <a:latin typeface="Aptos"/>
              </a:rPr>
              <a:t>captured </a:t>
            </a:r>
            <a:r>
              <a:rPr lang="en-GB" sz="1800" b="1" i="0" dirty="0">
                <a:solidFill>
                  <a:srgbClr val="000000"/>
                </a:solidFill>
                <a:effectLst/>
                <a:latin typeface="Aptos"/>
              </a:rPr>
              <a:t>detailed feedback from 160 young people and professionals.</a:t>
            </a:r>
          </a:p>
          <a:p>
            <a:pPr marL="285750" indent="-285750">
              <a:lnSpc>
                <a:spcPct val="120000"/>
              </a:lnSpc>
              <a:buFont typeface="Arial" panose="020B0604020202020204" pitchFamily="34" charset="0"/>
              <a:buChar char="•"/>
            </a:pPr>
            <a:r>
              <a:rPr lang="en-GB" sz="1800" dirty="0">
                <a:solidFill>
                  <a:srgbClr val="000000"/>
                </a:solidFill>
                <a:latin typeface="Aptos"/>
              </a:rPr>
              <a:t>Today is </a:t>
            </a:r>
            <a:r>
              <a:rPr lang="en-GB" sz="1800" b="1" dirty="0">
                <a:solidFill>
                  <a:srgbClr val="000000"/>
                </a:solidFill>
                <a:latin typeface="Aptos"/>
              </a:rPr>
              <a:t>a platform for these youth researchers </a:t>
            </a:r>
            <a:r>
              <a:rPr lang="en-GB" sz="1800" dirty="0">
                <a:solidFill>
                  <a:srgbClr val="000000"/>
                </a:solidFill>
                <a:latin typeface="Aptos"/>
              </a:rPr>
              <a:t>to share their findings </a:t>
            </a:r>
            <a:r>
              <a:rPr lang="en-GB" sz="1800" b="1" dirty="0">
                <a:solidFill>
                  <a:srgbClr val="000000"/>
                </a:solidFill>
                <a:latin typeface="Aptos"/>
              </a:rPr>
              <a:t>In Our Own Words.</a:t>
            </a:r>
          </a:p>
        </p:txBody>
      </p:sp>
    </p:spTree>
    <p:extLst>
      <p:ext uri="{BB962C8B-B14F-4D97-AF65-F5344CB8AC3E}">
        <p14:creationId xmlns:p14="http://schemas.microsoft.com/office/powerpoint/2010/main" val="3361499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1AA82A-CC0A-B285-CDA5-AA4FD8D35022}"/>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739273"/>
            <a:ext cx="12192020" cy="7765055"/>
          </a:xfrm>
          <a:prstGeom prst="rect">
            <a:avLst/>
          </a:prstGeom>
        </p:spPr>
      </p:pic>
      <p:pic>
        <p:nvPicPr>
          <p:cNvPr id="8" name="Picture 7">
            <a:extLst>
              <a:ext uri="{FF2B5EF4-FFF2-40B4-BE49-F238E27FC236}">
                <a16:creationId xmlns:a16="http://schemas.microsoft.com/office/drawing/2014/main" id="{032FEFAD-C16B-3D2A-5260-653A3D8498B8}"/>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
        <p:nvSpPr>
          <p:cNvPr id="5" name="Title 4">
            <a:extLst>
              <a:ext uri="{FF2B5EF4-FFF2-40B4-BE49-F238E27FC236}">
                <a16:creationId xmlns:a16="http://schemas.microsoft.com/office/drawing/2014/main" id="{302D539D-4782-43E1-87BD-7202B7AB3910}"/>
              </a:ext>
            </a:extLst>
          </p:cNvPr>
          <p:cNvSpPr>
            <a:spLocks noGrp="1"/>
          </p:cNvSpPr>
          <p:nvPr>
            <p:ph type="title"/>
          </p:nvPr>
        </p:nvSpPr>
        <p:spPr>
          <a:xfrm>
            <a:off x="597242" y="377499"/>
            <a:ext cx="10515600" cy="1325563"/>
          </a:xfrm>
        </p:spPr>
        <p:txBody>
          <a:bodyPr/>
          <a:lstStyle/>
          <a:p>
            <a:r>
              <a:rPr lang="en-GB" dirty="0"/>
              <a:t>The partnership group</a:t>
            </a:r>
          </a:p>
        </p:txBody>
      </p:sp>
      <p:pic>
        <p:nvPicPr>
          <p:cNvPr id="6" name="Picture 4" descr="Mindworks Surrey CAMHS logo">
            <a:extLst>
              <a:ext uri="{FF2B5EF4-FFF2-40B4-BE49-F238E27FC236}">
                <a16:creationId xmlns:a16="http://schemas.microsoft.com/office/drawing/2014/main" id="{8E3DA3AD-CB78-1AA7-F3D0-CEB7DEACA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524" y="1634263"/>
            <a:ext cx="3402157" cy="11786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urrey Minority Ethnic Forum">
            <a:extLst>
              <a:ext uri="{FF2B5EF4-FFF2-40B4-BE49-F238E27FC236}">
                <a16:creationId xmlns:a16="http://schemas.microsoft.com/office/drawing/2014/main" id="{3EFB9875-F929-A91C-E299-5E6D1E70AD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962" y="2795086"/>
            <a:ext cx="1691741" cy="1691741"/>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5" descr="Surrey Youth Voice logo">
            <a:extLst>
              <a:ext uri="{FF2B5EF4-FFF2-40B4-BE49-F238E27FC236}">
                <a16:creationId xmlns:a16="http://schemas.microsoft.com/office/drawing/2014/main" id="{BC8B0EB8-D7A5-4D30-AC3D-6F9DDD9347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5302" y="3041608"/>
            <a:ext cx="2255044" cy="1503363"/>
          </a:xfrm>
          <a:prstGeom prst="rect">
            <a:avLst/>
          </a:prstGeom>
        </p:spPr>
      </p:pic>
      <p:pic>
        <p:nvPicPr>
          <p:cNvPr id="13" name="Picture 2" descr="NIHR, Applied Research Collaboration Kent, Surrey &amp; Sussex">
            <a:extLst>
              <a:ext uri="{FF2B5EF4-FFF2-40B4-BE49-F238E27FC236}">
                <a16:creationId xmlns:a16="http://schemas.microsoft.com/office/drawing/2014/main" id="{31C26636-6CB2-5339-436E-E7A99264A4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244" y="4911623"/>
            <a:ext cx="45624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urrey County Council logo">
            <a:extLst>
              <a:ext uri="{FF2B5EF4-FFF2-40B4-BE49-F238E27FC236}">
                <a16:creationId xmlns:a16="http://schemas.microsoft.com/office/drawing/2014/main" id="{42F4911E-F949-0B6C-CA9E-42CA523395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5689" y="2093224"/>
            <a:ext cx="1619959" cy="1463963"/>
          </a:xfrm>
          <a:prstGeom prst="rect">
            <a:avLst/>
          </a:prstGeom>
        </p:spPr>
      </p:pic>
      <p:pic>
        <p:nvPicPr>
          <p:cNvPr id="3" name="Picture 2" descr="University of Surrey logo">
            <a:extLst>
              <a:ext uri="{FF2B5EF4-FFF2-40B4-BE49-F238E27FC236}">
                <a16:creationId xmlns:a16="http://schemas.microsoft.com/office/drawing/2014/main" id="{C8FC8A91-42EA-BEDD-CF77-9A5AF91A9A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4822" y="1736385"/>
            <a:ext cx="3636818" cy="860084"/>
          </a:xfrm>
          <a:prstGeom prst="rect">
            <a:avLst/>
          </a:prstGeom>
        </p:spPr>
      </p:pic>
      <p:pic>
        <p:nvPicPr>
          <p:cNvPr id="10" name="Picture 8" descr="Healthwatch logo">
            <a:extLst>
              <a:ext uri="{FF2B5EF4-FFF2-40B4-BE49-F238E27FC236}">
                <a16:creationId xmlns:a16="http://schemas.microsoft.com/office/drawing/2014/main" id="{4337E650-D68B-E8AD-3B4C-AD08F8BD44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9656" y="4353756"/>
            <a:ext cx="4322175" cy="14639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urrey Youth Focus logo">
            <a:extLst>
              <a:ext uri="{FF2B5EF4-FFF2-40B4-BE49-F238E27FC236}">
                <a16:creationId xmlns:a16="http://schemas.microsoft.com/office/drawing/2014/main" id="{C61FDA86-99B2-8ECD-960A-163E8E4A90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06953" y="3294185"/>
            <a:ext cx="3408664" cy="95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103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1AA82A-CC0A-B285-CDA5-AA4FD8D35022}"/>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756690"/>
            <a:ext cx="12192020" cy="7765055"/>
          </a:xfrm>
          <a:prstGeom prst="rect">
            <a:avLst/>
          </a:prstGeom>
        </p:spPr>
      </p:pic>
      <p:pic>
        <p:nvPicPr>
          <p:cNvPr id="10" name="Picture 9">
            <a:extLst>
              <a:ext uri="{FF2B5EF4-FFF2-40B4-BE49-F238E27FC236}">
                <a16:creationId xmlns:a16="http://schemas.microsoft.com/office/drawing/2014/main" id="{8F688AC3-56D7-F49C-CF0C-378D3A9D694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
        <p:nvSpPr>
          <p:cNvPr id="5" name="Title 4">
            <a:extLst>
              <a:ext uri="{FF2B5EF4-FFF2-40B4-BE49-F238E27FC236}">
                <a16:creationId xmlns:a16="http://schemas.microsoft.com/office/drawing/2014/main" id="{302D539D-4782-43E1-87BD-7202B7AB3910}"/>
              </a:ext>
            </a:extLst>
          </p:cNvPr>
          <p:cNvSpPr>
            <a:spLocks noGrp="1"/>
          </p:cNvSpPr>
          <p:nvPr>
            <p:ph type="title"/>
          </p:nvPr>
        </p:nvSpPr>
        <p:spPr>
          <a:xfrm>
            <a:off x="506730" y="185111"/>
            <a:ext cx="10515600" cy="1325563"/>
          </a:xfrm>
        </p:spPr>
        <p:txBody>
          <a:bodyPr/>
          <a:lstStyle/>
          <a:p>
            <a:r>
              <a:rPr lang="en-GB" dirty="0"/>
              <a:t>The project</a:t>
            </a:r>
          </a:p>
        </p:txBody>
      </p:sp>
      <p:sp>
        <p:nvSpPr>
          <p:cNvPr id="3" name="Content Placeholder 2">
            <a:extLst>
              <a:ext uri="{FF2B5EF4-FFF2-40B4-BE49-F238E27FC236}">
                <a16:creationId xmlns:a16="http://schemas.microsoft.com/office/drawing/2014/main" id="{6F39CB55-E727-E25D-3626-E8C40A59A20A}"/>
              </a:ext>
            </a:extLst>
          </p:cNvPr>
          <p:cNvSpPr>
            <a:spLocks noGrp="1"/>
          </p:cNvSpPr>
          <p:nvPr>
            <p:ph idx="1"/>
          </p:nvPr>
        </p:nvSpPr>
        <p:spPr>
          <a:xfrm>
            <a:off x="0" y="1234386"/>
            <a:ext cx="9715500" cy="5438503"/>
          </a:xfrm>
        </p:spPr>
        <p:txBody>
          <a:bodyPr vert="horz" lIns="91440" tIns="45720" rIns="91440" bIns="45720" rtlCol="0" anchor="t">
            <a:normAutofit fontScale="25000" lnSpcReduction="20000"/>
          </a:bodyPr>
          <a:lstStyle/>
          <a:p>
            <a:pPr marL="457200" lvl="1" indent="0" fontAlgn="base">
              <a:lnSpc>
                <a:spcPct val="120000"/>
              </a:lnSpc>
              <a:buNone/>
            </a:pPr>
            <a:r>
              <a:rPr lang="en-GB" sz="5600" b="1" i="0" dirty="0">
                <a:solidFill>
                  <a:srgbClr val="000000"/>
                </a:solidFill>
                <a:effectLst/>
                <a:highlight>
                  <a:srgbClr val="FFFFFF"/>
                </a:highlight>
                <a:latin typeface="Aptos"/>
              </a:rPr>
              <a:t>11 young people </a:t>
            </a:r>
            <a:r>
              <a:rPr lang="en-GB" sz="5600" i="0" dirty="0">
                <a:solidFill>
                  <a:srgbClr val="000000"/>
                </a:solidFill>
                <a:effectLst/>
                <a:highlight>
                  <a:srgbClr val="FFFFFF"/>
                </a:highlight>
                <a:latin typeface="Aptos"/>
              </a:rPr>
              <a:t>(12-20) with lived experience </a:t>
            </a:r>
            <a:r>
              <a:rPr lang="en-GB" sz="5600" dirty="0">
                <a:solidFill>
                  <a:srgbClr val="000000"/>
                </a:solidFill>
                <a:highlight>
                  <a:srgbClr val="FFFFFF"/>
                </a:highlight>
                <a:latin typeface="Aptos"/>
              </a:rPr>
              <a:t>of neurodiversity became</a:t>
            </a:r>
            <a:r>
              <a:rPr lang="en-GB" sz="5600" i="0" dirty="0">
                <a:solidFill>
                  <a:srgbClr val="000000"/>
                </a:solidFill>
                <a:effectLst/>
                <a:highlight>
                  <a:srgbClr val="FFFFFF"/>
                </a:highlight>
                <a:latin typeface="Aptos"/>
              </a:rPr>
              <a:t> Youth Researchers, trained in social research methods to explore questions </a:t>
            </a:r>
            <a:r>
              <a:rPr lang="en-GB" sz="5600" dirty="0">
                <a:solidFill>
                  <a:srgbClr val="000000"/>
                </a:solidFill>
                <a:highlight>
                  <a:srgbClr val="FFFFFF"/>
                </a:highlight>
                <a:latin typeface="Aptos"/>
              </a:rPr>
              <a:t>around mental health.</a:t>
            </a:r>
            <a:endParaRPr lang="en-US" sz="5600" dirty="0"/>
          </a:p>
          <a:p>
            <a:pPr marL="457200" lvl="1" indent="0">
              <a:lnSpc>
                <a:spcPct val="120000"/>
              </a:lnSpc>
              <a:buNone/>
            </a:pPr>
            <a:endParaRPr lang="en-GB" sz="5600" i="0" dirty="0">
              <a:solidFill>
                <a:srgbClr val="000000"/>
              </a:solidFill>
              <a:effectLst/>
              <a:highlight>
                <a:srgbClr val="FFFFFF"/>
              </a:highlight>
              <a:latin typeface="Aptos"/>
            </a:endParaRPr>
          </a:p>
          <a:p>
            <a:pPr marL="457200" lvl="1" indent="0">
              <a:lnSpc>
                <a:spcPct val="120000"/>
              </a:lnSpc>
              <a:buNone/>
            </a:pPr>
            <a:r>
              <a:rPr lang="en-GB" sz="5600" dirty="0">
                <a:solidFill>
                  <a:srgbClr val="000000"/>
                </a:solidFill>
                <a:highlight>
                  <a:srgbClr val="FFFFFF"/>
                </a:highlight>
                <a:latin typeface="Aptos"/>
              </a:rPr>
              <a:t>The programme was c</a:t>
            </a:r>
            <a:r>
              <a:rPr lang="en-GB" sz="5600" i="0" dirty="0">
                <a:solidFill>
                  <a:srgbClr val="000000"/>
                </a:solidFill>
                <a:effectLst/>
                <a:highlight>
                  <a:srgbClr val="FFFFFF"/>
                </a:highlight>
                <a:latin typeface="Aptos"/>
              </a:rPr>
              <a:t>o-produced by lived experienced experts, who have been involved in youth voice opportunities.</a:t>
            </a:r>
          </a:p>
          <a:p>
            <a:pPr marL="457200" lvl="1" indent="0">
              <a:lnSpc>
                <a:spcPct val="120000"/>
              </a:lnSpc>
              <a:buNone/>
            </a:pPr>
            <a:endParaRPr lang="en-GB" sz="5600" i="0" dirty="0">
              <a:solidFill>
                <a:srgbClr val="000000"/>
              </a:solidFill>
              <a:effectLst/>
              <a:highlight>
                <a:srgbClr val="FFFFFF"/>
              </a:highlight>
              <a:latin typeface="Aptos"/>
            </a:endParaRPr>
          </a:p>
          <a:p>
            <a:pPr marL="457200" lvl="1" indent="0">
              <a:lnSpc>
                <a:spcPct val="120000"/>
              </a:lnSpc>
              <a:buNone/>
            </a:pPr>
            <a:r>
              <a:rPr lang="en-GB" sz="5600" i="0" dirty="0">
                <a:solidFill>
                  <a:srgbClr val="000000"/>
                </a:solidFill>
                <a:effectLst/>
                <a:highlight>
                  <a:srgbClr val="FFFFFF"/>
                </a:highlight>
                <a:latin typeface="Aptos"/>
              </a:rPr>
              <a:t>From March – October 2024, the Youth Researchers: </a:t>
            </a:r>
          </a:p>
          <a:p>
            <a:pPr lvl="2" fontAlgn="base">
              <a:lnSpc>
                <a:spcPct val="120000"/>
              </a:lnSpc>
            </a:pPr>
            <a:r>
              <a:rPr lang="en-GB" sz="5600" dirty="0">
                <a:solidFill>
                  <a:srgbClr val="000000"/>
                </a:solidFill>
                <a:highlight>
                  <a:srgbClr val="FFFFFF"/>
                </a:highlight>
                <a:latin typeface="Aptos"/>
                <a:ea typeface="Aptos" panose="020B0004020202020204" pitchFamily="34" charset="0"/>
                <a:cs typeface="Aptos" panose="020B0004020202020204" pitchFamily="34" charset="0"/>
              </a:rPr>
              <a:t>analysed </a:t>
            </a:r>
            <a:r>
              <a:rPr lang="en-GB" sz="5600" b="1" dirty="0">
                <a:solidFill>
                  <a:srgbClr val="000000"/>
                </a:solidFill>
                <a:highlight>
                  <a:srgbClr val="FFFFFF"/>
                </a:highlight>
                <a:latin typeface="Aptos"/>
                <a:ea typeface="Aptos" panose="020B0004020202020204" pitchFamily="34" charset="0"/>
                <a:cs typeface="Aptos" panose="020B0004020202020204" pitchFamily="34" charset="0"/>
              </a:rPr>
              <a:t>existing research and insights </a:t>
            </a:r>
            <a:r>
              <a:rPr lang="en-GB" sz="5600" dirty="0">
                <a:solidFill>
                  <a:srgbClr val="000000"/>
                </a:solidFill>
                <a:highlight>
                  <a:srgbClr val="FFFFFF"/>
                </a:highlight>
                <a:latin typeface="Aptos"/>
                <a:ea typeface="Aptos" panose="020B0004020202020204" pitchFamily="34" charset="0"/>
                <a:cs typeface="Aptos" panose="020B0004020202020204" pitchFamily="34" charset="0"/>
              </a:rPr>
              <a:t>– a data safari</a:t>
            </a:r>
          </a:p>
          <a:p>
            <a:pPr lvl="2" fontAlgn="base">
              <a:lnSpc>
                <a:spcPct val="120000"/>
              </a:lnSpc>
            </a:pPr>
            <a:r>
              <a:rPr lang="en-GB" sz="5600" dirty="0">
                <a:solidFill>
                  <a:srgbClr val="000000"/>
                </a:solidFill>
                <a:highlight>
                  <a:srgbClr val="FFFFFF"/>
                </a:highlight>
                <a:latin typeface="Aptos"/>
                <a:ea typeface="Aptos" panose="020B0004020202020204" pitchFamily="34" charset="0"/>
                <a:cs typeface="Aptos" panose="020B0004020202020204" pitchFamily="34" charset="0"/>
              </a:rPr>
              <a:t>learnt about the </a:t>
            </a:r>
            <a:r>
              <a:rPr lang="en-GB" sz="5600" b="1" dirty="0">
                <a:solidFill>
                  <a:srgbClr val="000000"/>
                </a:solidFill>
                <a:highlight>
                  <a:srgbClr val="FFFFFF"/>
                </a:highlight>
                <a:latin typeface="Aptos"/>
                <a:ea typeface="Aptos" panose="020B0004020202020204" pitchFamily="34" charset="0"/>
                <a:cs typeface="Aptos" panose="020B0004020202020204" pitchFamily="34" charset="0"/>
              </a:rPr>
              <a:t>purpose of research, how to generate questions </a:t>
            </a:r>
            <a:r>
              <a:rPr lang="en-GB" sz="5600" dirty="0">
                <a:solidFill>
                  <a:srgbClr val="000000"/>
                </a:solidFill>
                <a:highlight>
                  <a:srgbClr val="FFFFFF"/>
                </a:highlight>
                <a:latin typeface="Aptos"/>
                <a:ea typeface="Aptos" panose="020B0004020202020204" pitchFamily="34" charset="0"/>
                <a:cs typeface="Aptos" panose="020B0004020202020204" pitchFamily="34" charset="0"/>
              </a:rPr>
              <a:t>as well as </a:t>
            </a:r>
            <a:r>
              <a:rPr lang="en-GB" sz="5600" b="1" dirty="0">
                <a:solidFill>
                  <a:srgbClr val="000000"/>
                </a:solidFill>
                <a:highlight>
                  <a:srgbClr val="FFFFFF"/>
                </a:highlight>
                <a:latin typeface="Aptos"/>
                <a:ea typeface="Aptos" panose="020B0004020202020204" pitchFamily="34" charset="0"/>
                <a:cs typeface="Aptos" panose="020B0004020202020204" pitchFamily="34" charset="0"/>
              </a:rPr>
              <a:t>different methods </a:t>
            </a:r>
            <a:r>
              <a:rPr lang="en-GB" sz="5600" dirty="0">
                <a:solidFill>
                  <a:srgbClr val="000000"/>
                </a:solidFill>
                <a:highlight>
                  <a:srgbClr val="FFFFFF"/>
                </a:highlight>
                <a:latin typeface="Aptos"/>
                <a:ea typeface="Aptos" panose="020B0004020202020204" pitchFamily="34" charset="0"/>
                <a:cs typeface="Aptos" panose="020B0004020202020204" pitchFamily="34" charset="0"/>
              </a:rPr>
              <a:t>for collecting, analysing and presenting data</a:t>
            </a:r>
          </a:p>
          <a:p>
            <a:pPr lvl="2" fontAlgn="base">
              <a:lnSpc>
                <a:spcPct val="120000"/>
              </a:lnSpc>
            </a:pPr>
            <a:r>
              <a:rPr lang="en-GB" sz="5600" b="1" dirty="0">
                <a:solidFill>
                  <a:srgbClr val="000000"/>
                </a:solidFill>
                <a:highlight>
                  <a:srgbClr val="FFFFFF"/>
                </a:highlight>
                <a:latin typeface="Aptos"/>
                <a:ea typeface="Aptos" panose="020B0004020202020204" pitchFamily="34" charset="0"/>
                <a:cs typeface="Aptos" panose="020B0004020202020204" pitchFamily="34" charset="0"/>
              </a:rPr>
              <a:t>developed research questions </a:t>
            </a:r>
            <a:r>
              <a:rPr lang="en-GB" sz="5600" dirty="0">
                <a:solidFill>
                  <a:srgbClr val="000000"/>
                </a:solidFill>
                <a:highlight>
                  <a:srgbClr val="FFFFFF"/>
                </a:highlight>
                <a:latin typeface="Aptos"/>
                <a:ea typeface="Aptos" panose="020B0004020202020204" pitchFamily="34" charset="0"/>
                <a:cs typeface="Aptos" panose="020B0004020202020204" pitchFamily="34" charset="0"/>
              </a:rPr>
              <a:t>with a key partner in their area of interest, for example with Surrey Police, commissioners and </a:t>
            </a:r>
            <a:r>
              <a:rPr lang="en-GB" sz="5600" dirty="0" err="1">
                <a:solidFill>
                  <a:srgbClr val="000000"/>
                </a:solidFill>
                <a:highlight>
                  <a:srgbClr val="FFFFFF"/>
                </a:highlight>
                <a:latin typeface="Aptos"/>
                <a:ea typeface="Aptos" panose="020B0004020202020204" pitchFamily="34" charset="0"/>
                <a:cs typeface="Aptos" panose="020B0004020202020204" pitchFamily="34" charset="0"/>
              </a:rPr>
              <a:t>Mindworks</a:t>
            </a:r>
            <a:endParaRPr lang="en-GB" sz="5600" dirty="0">
              <a:solidFill>
                <a:srgbClr val="000000"/>
              </a:solidFill>
              <a:highlight>
                <a:srgbClr val="FFFFFF"/>
              </a:highlight>
              <a:latin typeface="Aptos"/>
              <a:ea typeface="Aptos" panose="020B0004020202020204" pitchFamily="34" charset="0"/>
              <a:cs typeface="Aptos" panose="020B0004020202020204" pitchFamily="34" charset="0"/>
            </a:endParaRPr>
          </a:p>
          <a:p>
            <a:pPr lvl="2" fontAlgn="base">
              <a:lnSpc>
                <a:spcPct val="120000"/>
              </a:lnSpc>
            </a:pPr>
            <a:r>
              <a:rPr lang="en-GB" sz="5600" dirty="0">
                <a:solidFill>
                  <a:srgbClr val="000000"/>
                </a:solidFill>
                <a:highlight>
                  <a:srgbClr val="FFFFFF"/>
                </a:highlight>
                <a:latin typeface="Aptos"/>
                <a:ea typeface="Aptos" panose="020B0004020202020204" pitchFamily="34" charset="0"/>
                <a:cs typeface="Aptos" panose="020B0004020202020204" pitchFamily="34" charset="0"/>
              </a:rPr>
              <a:t>had their research questions </a:t>
            </a:r>
            <a:r>
              <a:rPr lang="en-GB" sz="5600" b="1" dirty="0">
                <a:solidFill>
                  <a:srgbClr val="000000"/>
                </a:solidFill>
                <a:highlight>
                  <a:srgbClr val="FFFFFF"/>
                </a:highlight>
                <a:latin typeface="Aptos"/>
                <a:ea typeface="Aptos" panose="020B0004020202020204" pitchFamily="34" charset="0"/>
                <a:cs typeface="Aptos" panose="020B0004020202020204" pitchFamily="34" charset="0"/>
              </a:rPr>
              <a:t>approved by an ethics board</a:t>
            </a:r>
          </a:p>
          <a:p>
            <a:pPr lvl="2">
              <a:lnSpc>
                <a:spcPct val="120000"/>
              </a:lnSpc>
            </a:pPr>
            <a:r>
              <a:rPr lang="en-GB" sz="5600" b="1" dirty="0">
                <a:solidFill>
                  <a:srgbClr val="000000"/>
                </a:solidFill>
                <a:highlight>
                  <a:srgbClr val="FFFFFF"/>
                </a:highlight>
                <a:latin typeface="Aptos"/>
                <a:ea typeface="Aptos" panose="020B0004020202020204" pitchFamily="34" charset="0"/>
                <a:cs typeface="Aptos" panose="020B0004020202020204" pitchFamily="34" charset="0"/>
              </a:rPr>
              <a:t>collected and analysed their own data, </a:t>
            </a:r>
            <a:r>
              <a:rPr lang="en-GB" sz="5600" dirty="0">
                <a:solidFill>
                  <a:srgbClr val="000000"/>
                </a:solidFill>
                <a:highlight>
                  <a:srgbClr val="FFFFFF"/>
                </a:highlight>
                <a:latin typeface="Aptos"/>
                <a:ea typeface="Aptos" panose="020B0004020202020204" pitchFamily="34" charset="0"/>
                <a:cs typeface="Aptos" panose="020B0004020202020204" pitchFamily="34" charset="0"/>
              </a:rPr>
              <a:t>using their findings to form </a:t>
            </a:r>
            <a:r>
              <a:rPr lang="en-GB" sz="5600" b="1" dirty="0">
                <a:solidFill>
                  <a:srgbClr val="000000"/>
                </a:solidFill>
                <a:highlight>
                  <a:srgbClr val="FFFFFF"/>
                </a:highlight>
                <a:latin typeface="Aptos"/>
                <a:ea typeface="Aptos" panose="020B0004020202020204" pitchFamily="34" charset="0"/>
                <a:cs typeface="Aptos" panose="020B0004020202020204" pitchFamily="34" charset="0"/>
              </a:rPr>
              <a:t>recommendations</a:t>
            </a:r>
            <a:r>
              <a:rPr lang="en-GB" sz="5600" dirty="0">
                <a:solidFill>
                  <a:srgbClr val="000000"/>
                </a:solidFill>
                <a:highlight>
                  <a:srgbClr val="FFFFFF"/>
                </a:highlight>
                <a:latin typeface="Aptos"/>
                <a:ea typeface="Aptos" panose="020B0004020202020204" pitchFamily="34" charset="0"/>
                <a:cs typeface="Aptos" panose="020B0004020202020204" pitchFamily="34" charset="0"/>
              </a:rPr>
              <a:t> for positive change</a:t>
            </a:r>
          </a:p>
          <a:p>
            <a:pPr lvl="2">
              <a:lnSpc>
                <a:spcPct val="120000"/>
              </a:lnSpc>
            </a:pPr>
            <a:r>
              <a:rPr lang="en-GB" sz="5600" dirty="0">
                <a:solidFill>
                  <a:srgbClr val="000000"/>
                </a:solidFill>
                <a:highlight>
                  <a:srgbClr val="FFFFFF"/>
                </a:highlight>
                <a:latin typeface="Aptos"/>
                <a:ea typeface="Aptos" panose="020B0004020202020204" pitchFamily="34" charset="0"/>
                <a:cs typeface="Aptos" panose="020B0004020202020204" pitchFamily="34" charset="0"/>
              </a:rPr>
              <a:t>worked with Surrey University researchers, Make Good Trouble (a social impact company) as well as Surrey Youth Voice to find accessible and creative ways to disseminate their findings</a:t>
            </a:r>
          </a:p>
          <a:p>
            <a:pPr lvl="2">
              <a:lnSpc>
                <a:spcPct val="120000"/>
              </a:lnSpc>
            </a:pPr>
            <a:endParaRPr lang="en-GB" sz="5600" b="1" dirty="0">
              <a:solidFill>
                <a:srgbClr val="000000"/>
              </a:solidFill>
              <a:highlight>
                <a:srgbClr val="FFFFFF"/>
              </a:highlight>
              <a:latin typeface="Aptos"/>
              <a:ea typeface="Aptos" panose="020B0004020202020204" pitchFamily="34" charset="0"/>
              <a:cs typeface="Aptos" panose="020B0004020202020204" pitchFamily="34" charset="0"/>
            </a:endParaRPr>
          </a:p>
          <a:p>
            <a:pPr marL="457200" lvl="1" indent="0" fontAlgn="base">
              <a:lnSpc>
                <a:spcPct val="120000"/>
              </a:lnSpc>
              <a:buNone/>
            </a:pPr>
            <a:r>
              <a:rPr lang="en-GB" sz="5600" dirty="0">
                <a:solidFill>
                  <a:srgbClr val="000000"/>
                </a:solidFill>
                <a:highlight>
                  <a:srgbClr val="FFFFFF"/>
                </a:highlight>
                <a:latin typeface="Aptos"/>
                <a:ea typeface="Aptos" panose="020B0004020202020204" pitchFamily="34" charset="0"/>
                <a:cs typeface="Aptos" panose="020B0004020202020204" pitchFamily="34" charset="0"/>
              </a:rPr>
              <a:t>The 11 Youth Researchers received survey responses from a total of </a:t>
            </a:r>
            <a:r>
              <a:rPr lang="en-GB" sz="5600" b="1" dirty="0">
                <a:solidFill>
                  <a:srgbClr val="000000"/>
                </a:solidFill>
                <a:highlight>
                  <a:srgbClr val="FFFFFF"/>
                </a:highlight>
                <a:latin typeface="Aptos"/>
                <a:ea typeface="Aptos" panose="020B0004020202020204" pitchFamily="34" charset="0"/>
                <a:cs typeface="Aptos" panose="020B0004020202020204" pitchFamily="34" charset="0"/>
              </a:rPr>
              <a:t>160 young people, teachers, police officers and parent/carers. </a:t>
            </a:r>
            <a:endParaRPr lang="en-GB" sz="5600" b="1" dirty="0">
              <a:latin typeface="Aptos"/>
              <a:ea typeface="Aptos" panose="020B0004020202020204" pitchFamily="34" charset="0"/>
              <a:cs typeface="Aptos" panose="020B0004020202020204" pitchFamily="34" charset="0"/>
            </a:endParaRPr>
          </a:p>
          <a:p>
            <a:pPr lvl="1" fontAlgn="base">
              <a:lnSpc>
                <a:spcPct val="120000"/>
              </a:lnSpc>
            </a:pPr>
            <a:endParaRPr lang="en-GB" sz="1800" b="1" dirty="0">
              <a:solidFill>
                <a:srgbClr val="7030A0"/>
              </a:solidFill>
              <a:effectLst/>
              <a:latin typeface="Aptos" panose="020B0004020202020204" pitchFamily="34" charset="0"/>
              <a:ea typeface="Aptos" panose="020B0004020202020204" pitchFamily="34" charset="0"/>
              <a:cs typeface="Times New Roman" panose="02020603050405020304" pitchFamily="18" charset="0"/>
            </a:endParaRPr>
          </a:p>
          <a:p>
            <a:pPr lvl="1" fontAlgn="base">
              <a:lnSpc>
                <a:spcPct val="120000"/>
              </a:lnSpc>
            </a:pPr>
            <a:endParaRPr lang="en-GB" b="1" dirty="0">
              <a:latin typeface="Aptos" panose="020B0004020202020204" pitchFamily="34" charset="0"/>
              <a:ea typeface="Aptos" panose="020B0004020202020204" pitchFamily="34" charset="0"/>
              <a:cs typeface="Aptos" panose="020B0004020202020204" pitchFamily="34" charset="0"/>
            </a:endParaRPr>
          </a:p>
          <a:p>
            <a:pPr marL="457200" lvl="1" indent="0" fontAlgn="base">
              <a:lnSpc>
                <a:spcPct val="120000"/>
              </a:lnSpc>
              <a:buFont typeface="Arial" panose="020B0604020202020204" pitchFamily="34" charset="0"/>
              <a:buNone/>
            </a:pPr>
            <a:endParaRPr lang="en-GB" b="1" dirty="0">
              <a:latin typeface="Aptos" panose="020B0004020202020204" pitchFamily="34" charset="0"/>
              <a:ea typeface="Aptos" panose="020B0004020202020204" pitchFamily="34" charset="0"/>
              <a:cs typeface="Aptos" panose="020B0004020202020204" pitchFamily="34" charset="0"/>
            </a:endParaRPr>
          </a:p>
        </p:txBody>
      </p:sp>
      <p:pic>
        <p:nvPicPr>
          <p:cNvPr id="2" name="Picture 1" descr="Image of youth researchers working during the training sessions.">
            <a:extLst>
              <a:ext uri="{FF2B5EF4-FFF2-40B4-BE49-F238E27FC236}">
                <a16:creationId xmlns:a16="http://schemas.microsoft.com/office/drawing/2014/main" id="{F88DF4CA-5D4B-5D9D-DC99-7801EDD25B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500" y="1643530"/>
            <a:ext cx="2223461" cy="2964614"/>
          </a:xfrm>
          <a:prstGeom prst="rect">
            <a:avLst/>
          </a:prstGeom>
        </p:spPr>
      </p:pic>
    </p:spTree>
    <p:extLst>
      <p:ext uri="{BB962C8B-B14F-4D97-AF65-F5344CB8AC3E}">
        <p14:creationId xmlns:p14="http://schemas.microsoft.com/office/powerpoint/2010/main" val="35455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256CC8-98A3-821E-AEF7-70E2B6147A82}"/>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40104" y="-598903"/>
            <a:ext cx="12262203" cy="7594608"/>
          </a:xfrm>
          <a:prstGeom prst="rect">
            <a:avLst/>
          </a:prstGeom>
        </p:spPr>
      </p:pic>
      <p:sp>
        <p:nvSpPr>
          <p:cNvPr id="5" name="Title 4">
            <a:extLst>
              <a:ext uri="{FF2B5EF4-FFF2-40B4-BE49-F238E27FC236}">
                <a16:creationId xmlns:a16="http://schemas.microsoft.com/office/drawing/2014/main" id="{28F906FD-BF8E-59F4-E2AD-B14F99215850}"/>
              </a:ext>
            </a:extLst>
          </p:cNvPr>
          <p:cNvSpPr>
            <a:spLocks noGrp="1"/>
          </p:cNvSpPr>
          <p:nvPr>
            <p:ph type="title"/>
          </p:nvPr>
        </p:nvSpPr>
        <p:spPr>
          <a:xfrm>
            <a:off x="276340" y="187731"/>
            <a:ext cx="10515600" cy="1325563"/>
          </a:xfrm>
        </p:spPr>
        <p:txBody>
          <a:bodyPr/>
          <a:lstStyle/>
          <a:p>
            <a:r>
              <a:rPr lang="en-GB"/>
              <a:t>The Project Process </a:t>
            </a:r>
          </a:p>
        </p:txBody>
      </p:sp>
      <p:pic>
        <p:nvPicPr>
          <p:cNvPr id="7" name="Content Placeholder 6" descr="Picture of a youth researchers project proposal">
            <a:extLst>
              <a:ext uri="{FF2B5EF4-FFF2-40B4-BE49-F238E27FC236}">
                <a16:creationId xmlns:a16="http://schemas.microsoft.com/office/drawing/2014/main" id="{8DF3B702-8F74-D7F3-691D-2F335EAC4CBD}"/>
              </a:ext>
              <a:ext uri="{C183D7F6-B498-43B3-948B-1728B52AA6E4}">
                <adec:decorative xmlns:adec="http://schemas.microsoft.com/office/drawing/2017/decorative" val="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246" y="1429699"/>
            <a:ext cx="2705073" cy="3537404"/>
          </a:xfrm>
        </p:spPr>
      </p:pic>
      <p:pic>
        <p:nvPicPr>
          <p:cNvPr id="6" name="Picture 5" descr="Picture of a youth researchers project proposal feedback">
            <a:extLst>
              <a:ext uri="{FF2B5EF4-FFF2-40B4-BE49-F238E27FC236}">
                <a16:creationId xmlns:a16="http://schemas.microsoft.com/office/drawing/2014/main" id="{D2C081BC-8418-2D4B-5745-35C5F19BE4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438" y="1856682"/>
            <a:ext cx="2705073" cy="3798032"/>
          </a:xfrm>
          <a:prstGeom prst="rect">
            <a:avLst/>
          </a:prstGeom>
        </p:spPr>
      </p:pic>
      <p:pic>
        <p:nvPicPr>
          <p:cNvPr id="9" name="Picture 8" descr="Picture of a youth researchers project finalisation">
            <a:extLst>
              <a:ext uri="{FF2B5EF4-FFF2-40B4-BE49-F238E27FC236}">
                <a16:creationId xmlns:a16="http://schemas.microsoft.com/office/drawing/2014/main" id="{EAFF3DA7-E7CD-3A02-8B7F-223E826B22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2282" y="2749545"/>
            <a:ext cx="2692031" cy="3769818"/>
          </a:xfrm>
          <a:prstGeom prst="rect">
            <a:avLst/>
          </a:prstGeom>
        </p:spPr>
      </p:pic>
      <p:pic>
        <p:nvPicPr>
          <p:cNvPr id="11" name="Picture 10" descr="A screenshot of a youth researchers online survey front page. The survey name is &quot;Wait times, neurodivergence and the LGBTQ+ community&quot;">
            <a:extLst>
              <a:ext uri="{FF2B5EF4-FFF2-40B4-BE49-F238E27FC236}">
                <a16:creationId xmlns:a16="http://schemas.microsoft.com/office/drawing/2014/main" id="{5B6E9827-4244-8BFE-4B8F-1B9ACA4B9D09}"/>
              </a:ext>
            </a:extLst>
          </p:cNvPr>
          <p:cNvPicPr>
            <a:picLocks noChangeAspect="1"/>
          </p:cNvPicPr>
          <p:nvPr/>
        </p:nvPicPr>
        <p:blipFill rotWithShape="1">
          <a:blip r:embed="rId7">
            <a:extLst>
              <a:ext uri="{28A0092B-C50C-407E-A947-70E740481C1C}">
                <a14:useLocalDpi xmlns:a14="http://schemas.microsoft.com/office/drawing/2010/main" val="0"/>
              </a:ext>
            </a:extLst>
          </a:blip>
          <a:srcRect r="6230"/>
          <a:stretch/>
        </p:blipFill>
        <p:spPr>
          <a:xfrm>
            <a:off x="7835095" y="1856682"/>
            <a:ext cx="4387004" cy="2462499"/>
          </a:xfrm>
          <a:prstGeom prst="rect">
            <a:avLst/>
          </a:prstGeom>
        </p:spPr>
      </p:pic>
      <p:pic>
        <p:nvPicPr>
          <p:cNvPr id="13" name="Picture 12" descr="A screenshot of a youth researchers online survey questions The survey name is &quot;Wait times, neurodivergence and the LGBTQ+ community&quot;">
            <a:extLst>
              <a:ext uri="{FF2B5EF4-FFF2-40B4-BE49-F238E27FC236}">
                <a16:creationId xmlns:a16="http://schemas.microsoft.com/office/drawing/2014/main" id="{2AA93BAD-412E-5C7F-28B9-626B4338F8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5095" y="4435355"/>
            <a:ext cx="4387004" cy="2084008"/>
          </a:xfrm>
          <a:prstGeom prst="rect">
            <a:avLst/>
          </a:prstGeom>
        </p:spPr>
      </p:pic>
    </p:spTree>
    <p:extLst>
      <p:ext uri="{BB962C8B-B14F-4D97-AF65-F5344CB8AC3E}">
        <p14:creationId xmlns:p14="http://schemas.microsoft.com/office/powerpoint/2010/main" val="2167251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21151A-BCF2-9F4C-3426-0A86EB775668}"/>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692807"/>
            <a:ext cx="12191482" cy="7550807"/>
          </a:xfrm>
          <a:prstGeom prst="rect">
            <a:avLst/>
          </a:prstGeom>
        </p:spPr>
      </p:pic>
      <p:sp>
        <p:nvSpPr>
          <p:cNvPr id="3" name="Title 2">
            <a:extLst>
              <a:ext uri="{FF2B5EF4-FFF2-40B4-BE49-F238E27FC236}">
                <a16:creationId xmlns:a16="http://schemas.microsoft.com/office/drawing/2014/main" id="{AED37770-2203-7278-F4B1-9E79A7CB0F38}"/>
              </a:ext>
            </a:extLst>
          </p:cNvPr>
          <p:cNvSpPr>
            <a:spLocks noGrp="1"/>
          </p:cNvSpPr>
          <p:nvPr>
            <p:ph type="title"/>
          </p:nvPr>
        </p:nvSpPr>
        <p:spPr>
          <a:xfrm>
            <a:off x="293007" y="-98884"/>
            <a:ext cx="10515600" cy="1325563"/>
          </a:xfrm>
        </p:spPr>
        <p:txBody>
          <a:bodyPr/>
          <a:lstStyle/>
          <a:p>
            <a:r>
              <a:rPr lang="en-GB" dirty="0"/>
              <a:t>Evaluation </a:t>
            </a:r>
          </a:p>
        </p:txBody>
      </p:sp>
      <p:pic>
        <p:nvPicPr>
          <p:cNvPr id="16" name="Picture 15" descr="Inputs and activities, as well as risks page of logic model.">
            <a:extLst>
              <a:ext uri="{FF2B5EF4-FFF2-40B4-BE49-F238E27FC236}">
                <a16:creationId xmlns:a16="http://schemas.microsoft.com/office/drawing/2014/main" id="{56872817-682F-18E7-494F-FC6C20411C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3007" y="1050956"/>
            <a:ext cx="2514254" cy="3662797"/>
          </a:xfrm>
          <a:prstGeom prst="rect">
            <a:avLst/>
          </a:prstGeom>
        </p:spPr>
      </p:pic>
      <p:pic>
        <p:nvPicPr>
          <p:cNvPr id="12" name="Picture 11" descr="Metrics page of logic model.">
            <a:extLst>
              <a:ext uri="{FF2B5EF4-FFF2-40B4-BE49-F238E27FC236}">
                <a16:creationId xmlns:a16="http://schemas.microsoft.com/office/drawing/2014/main" id="{454519A6-137C-123D-B198-07D78DBE2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11518" y="2672516"/>
            <a:ext cx="2614566" cy="3823270"/>
          </a:xfrm>
          <a:prstGeom prst="rect">
            <a:avLst/>
          </a:prstGeom>
        </p:spPr>
      </p:pic>
      <p:pic>
        <p:nvPicPr>
          <p:cNvPr id="14" name="Picture 13" descr="Metrics and outputs page of logic model">
            <a:extLst>
              <a:ext uri="{FF2B5EF4-FFF2-40B4-BE49-F238E27FC236}">
                <a16:creationId xmlns:a16="http://schemas.microsoft.com/office/drawing/2014/main" id="{A56CBADA-A34A-4C57-4C72-BEFDB58D4AC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06492" y="1050957"/>
            <a:ext cx="2532632" cy="3662796"/>
          </a:xfrm>
          <a:prstGeom prst="rect">
            <a:avLst/>
          </a:prstGeom>
        </p:spPr>
      </p:pic>
      <p:pic>
        <p:nvPicPr>
          <p:cNvPr id="8" name="Picture 7" descr="Outcomes page of logic model.">
            <a:extLst>
              <a:ext uri="{FF2B5EF4-FFF2-40B4-BE49-F238E27FC236}">
                <a16:creationId xmlns:a16="http://schemas.microsoft.com/office/drawing/2014/main" id="{7C23FEDC-370A-4FFF-356A-01BF87E381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5723" y="2672516"/>
            <a:ext cx="2532632" cy="3644520"/>
          </a:xfrm>
          <a:prstGeom prst="rect">
            <a:avLst/>
          </a:prstGeom>
        </p:spPr>
      </p:pic>
      <p:pic>
        <p:nvPicPr>
          <p:cNvPr id="6" name="Picture 5" descr="Impacts page of logic model">
            <a:extLst>
              <a:ext uri="{FF2B5EF4-FFF2-40B4-BE49-F238E27FC236}">
                <a16:creationId xmlns:a16="http://schemas.microsoft.com/office/drawing/2014/main" id="{7B92AD6A-A4CA-30AD-BD36-E00BFA3DC90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527328" y="1050957"/>
            <a:ext cx="2614565" cy="3712683"/>
          </a:xfrm>
          <a:prstGeom prst="rect">
            <a:avLst/>
          </a:prstGeom>
        </p:spPr>
      </p:pic>
      <p:pic>
        <p:nvPicPr>
          <p:cNvPr id="7" name="Picture 6">
            <a:extLst>
              <a:ext uri="{FF2B5EF4-FFF2-40B4-BE49-F238E27FC236}">
                <a16:creationId xmlns:a16="http://schemas.microsoft.com/office/drawing/2014/main" id="{65F8BC2F-7A93-59A1-B141-5349AEB75864}"/>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Tree>
    <p:extLst>
      <p:ext uri="{BB962C8B-B14F-4D97-AF65-F5344CB8AC3E}">
        <p14:creationId xmlns:p14="http://schemas.microsoft.com/office/powerpoint/2010/main" val="413242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1AA82A-CC0A-B285-CDA5-AA4FD8D35022}"/>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0" y="-739273"/>
            <a:ext cx="12192020" cy="7765055"/>
          </a:xfrm>
          <a:prstGeom prst="rect">
            <a:avLst/>
          </a:prstGeom>
        </p:spPr>
      </p:pic>
      <p:sp>
        <p:nvSpPr>
          <p:cNvPr id="5" name="Title 4">
            <a:extLst>
              <a:ext uri="{FF2B5EF4-FFF2-40B4-BE49-F238E27FC236}">
                <a16:creationId xmlns:a16="http://schemas.microsoft.com/office/drawing/2014/main" id="{302D539D-4782-43E1-87BD-7202B7AB3910}"/>
              </a:ext>
            </a:extLst>
          </p:cNvPr>
          <p:cNvSpPr>
            <a:spLocks noGrp="1"/>
          </p:cNvSpPr>
          <p:nvPr>
            <p:ph type="title"/>
          </p:nvPr>
        </p:nvSpPr>
        <p:spPr>
          <a:xfrm>
            <a:off x="435429" y="54288"/>
            <a:ext cx="10515600" cy="1325563"/>
          </a:xfrm>
        </p:spPr>
        <p:txBody>
          <a:bodyPr/>
          <a:lstStyle/>
          <a:p>
            <a:r>
              <a:rPr lang="en-GB" dirty="0"/>
              <a:t>Youth researchers' key themes</a:t>
            </a:r>
          </a:p>
        </p:txBody>
      </p:sp>
      <p:sp>
        <p:nvSpPr>
          <p:cNvPr id="4" name="TextBox 3">
            <a:extLst>
              <a:ext uri="{FF2B5EF4-FFF2-40B4-BE49-F238E27FC236}">
                <a16:creationId xmlns:a16="http://schemas.microsoft.com/office/drawing/2014/main" id="{9C75398D-A3FB-3247-1049-79A7FF0EC49B}"/>
              </a:ext>
            </a:extLst>
          </p:cNvPr>
          <p:cNvSpPr txBox="1"/>
          <p:nvPr/>
        </p:nvSpPr>
        <p:spPr>
          <a:xfrm>
            <a:off x="435429" y="1153141"/>
            <a:ext cx="10515600" cy="369332"/>
          </a:xfrm>
          <a:prstGeom prst="rect">
            <a:avLst/>
          </a:prstGeom>
          <a:noFill/>
        </p:spPr>
        <p:txBody>
          <a:bodyPr wrap="square">
            <a:spAutoFit/>
          </a:bodyPr>
          <a:lstStyle/>
          <a:p>
            <a:pPr marL="0" indent="0" algn="l" rtl="0" fontAlgn="base">
              <a:buNone/>
            </a:pPr>
            <a:r>
              <a:rPr lang="en-GB" sz="1800">
                <a:latin typeface="Aptos"/>
              </a:rPr>
              <a:t>Each of the research projects focused on different aspects of </a:t>
            </a:r>
            <a:r>
              <a:rPr lang="en-GB" sz="1800" b="1">
                <a:latin typeface="Aptos"/>
              </a:rPr>
              <a:t>neurodivergence (ND)  </a:t>
            </a:r>
            <a:r>
              <a:rPr lang="en-GB" sz="1800">
                <a:latin typeface="Aptos"/>
              </a:rPr>
              <a:t>and</a:t>
            </a:r>
            <a:r>
              <a:rPr lang="en-GB" sz="1800" b="1">
                <a:latin typeface="Aptos"/>
              </a:rPr>
              <a:t> mental health</a:t>
            </a:r>
            <a:r>
              <a:rPr lang="en-GB" sz="1800">
                <a:latin typeface="Aptos"/>
              </a:rPr>
              <a:t>.</a:t>
            </a:r>
          </a:p>
        </p:txBody>
      </p:sp>
      <p:sp>
        <p:nvSpPr>
          <p:cNvPr id="3" name="Content Placeholder 2">
            <a:extLst>
              <a:ext uri="{FF2B5EF4-FFF2-40B4-BE49-F238E27FC236}">
                <a16:creationId xmlns:a16="http://schemas.microsoft.com/office/drawing/2014/main" id="{6F39CB55-E727-E25D-3626-E8C40A59A20A}"/>
              </a:ext>
            </a:extLst>
          </p:cNvPr>
          <p:cNvSpPr>
            <a:spLocks noGrp="1"/>
          </p:cNvSpPr>
          <p:nvPr>
            <p:ph idx="1"/>
          </p:nvPr>
        </p:nvSpPr>
        <p:spPr>
          <a:xfrm>
            <a:off x="423902" y="1626495"/>
            <a:ext cx="11344195" cy="3877353"/>
          </a:xfrm>
        </p:spPr>
        <p:txBody>
          <a:bodyPr vert="horz" lIns="91440" tIns="45720" rIns="91440" bIns="45720" numCol="2" rtlCol="0" anchor="t">
            <a:noAutofit/>
          </a:bodyPr>
          <a:lstStyle/>
          <a:p>
            <a:pPr marL="0" indent="0" algn="l" rtl="0" fontAlgn="base">
              <a:buNone/>
            </a:pPr>
            <a:r>
              <a:rPr lang="en-GB" sz="1800" b="1" i="0" dirty="0">
                <a:solidFill>
                  <a:srgbClr val="441D61"/>
                </a:solidFill>
                <a:effectLst/>
                <a:highlight>
                  <a:srgbClr val="FFFFFF"/>
                </a:highlight>
                <a:latin typeface="Aptos"/>
              </a:rPr>
              <a:t>1. Experiences of waiting:</a:t>
            </a:r>
          </a:p>
          <a:p>
            <a:pPr lvl="1" fontAlgn="base"/>
            <a:r>
              <a:rPr lang="en-GB" sz="1700" dirty="0">
                <a:latin typeface="Aptos"/>
                <a:ea typeface="Aptos" panose="020B0004020202020204" pitchFamily="34" charset="0"/>
                <a:cs typeface="Aptos" panose="020B0004020202020204" pitchFamily="34" charset="0"/>
              </a:rPr>
              <a:t>Wait times, neurodivergence and the LGBTQ+ community</a:t>
            </a:r>
          </a:p>
          <a:p>
            <a:pPr lvl="1" fontAlgn="base"/>
            <a:r>
              <a:rPr lang="en-GB" sz="1700" i="0" dirty="0">
                <a:effectLst/>
                <a:highlight>
                  <a:srgbClr val="FFFFFF"/>
                </a:highlight>
                <a:latin typeface="Aptos"/>
              </a:rPr>
              <a:t>The impacts of diagnosis waiting time (students' perspectives)</a:t>
            </a:r>
          </a:p>
          <a:p>
            <a:pPr marL="0" indent="0" fontAlgn="base">
              <a:buNone/>
            </a:pPr>
            <a:r>
              <a:rPr lang="en-GB" sz="1800" b="1" i="0" dirty="0">
                <a:solidFill>
                  <a:srgbClr val="441D61"/>
                </a:solidFill>
                <a:effectLst/>
                <a:highlight>
                  <a:srgbClr val="FFFFFF"/>
                </a:highlight>
                <a:latin typeface="Aptos"/>
              </a:rPr>
              <a:t>2. School-based support for ND young people: </a:t>
            </a:r>
            <a:r>
              <a:rPr lang="en-GB" sz="1800" b="0" i="0" dirty="0">
                <a:solidFill>
                  <a:srgbClr val="441D61"/>
                </a:solidFill>
                <a:effectLst/>
                <a:highlight>
                  <a:srgbClr val="FFFFFF"/>
                </a:highlight>
                <a:latin typeface="Aptos"/>
              </a:rPr>
              <a:t> </a:t>
            </a:r>
          </a:p>
          <a:p>
            <a:pPr lvl="1" fontAlgn="base"/>
            <a:r>
              <a:rPr lang="en-GB" sz="1700" dirty="0">
                <a:latin typeface="Aptos"/>
                <a:ea typeface="Aptos" panose="020B0004020202020204" pitchFamily="34" charset="0"/>
                <a:cs typeface="Aptos" panose="020B0004020202020204" pitchFamily="34" charset="0"/>
              </a:rPr>
              <a:t>The impact of diagnosis on support at school</a:t>
            </a:r>
          </a:p>
          <a:p>
            <a:pPr lvl="1" fontAlgn="base"/>
            <a:r>
              <a:rPr lang="en-GB" sz="1700" dirty="0">
                <a:latin typeface="Aptos"/>
                <a:ea typeface="Aptos" panose="020B0004020202020204" pitchFamily="34" charset="0"/>
                <a:cs typeface="Aptos" panose="020B0004020202020204" pitchFamily="34" charset="0"/>
              </a:rPr>
              <a:t>Autistic girls' experiences of school in Surrey</a:t>
            </a:r>
          </a:p>
          <a:p>
            <a:pPr lvl="1" fontAlgn="base"/>
            <a:r>
              <a:rPr lang="en-GB" sz="1700" dirty="0">
                <a:latin typeface="Aptos"/>
                <a:ea typeface="Aptos" panose="020B0004020202020204" pitchFamily="34" charset="0"/>
                <a:cs typeface="Aptos" panose="020B0004020202020204" pitchFamily="34" charset="0"/>
              </a:rPr>
              <a:t>Visiting the past to change the future: neurodiversity at school</a:t>
            </a:r>
            <a:endParaRPr lang="en-GB" sz="1700" b="1" dirty="0">
              <a:highlight>
                <a:srgbClr val="FFFFFF"/>
              </a:highlight>
              <a:latin typeface="Aptos"/>
            </a:endParaRPr>
          </a:p>
          <a:p>
            <a:pPr marL="0" indent="0" fontAlgn="base">
              <a:buNone/>
            </a:pPr>
            <a:r>
              <a:rPr lang="en-GB" sz="1800" b="1" i="0" dirty="0">
                <a:solidFill>
                  <a:srgbClr val="441D61"/>
                </a:solidFill>
                <a:effectLst/>
                <a:highlight>
                  <a:srgbClr val="FFFFFF"/>
                </a:highlight>
                <a:latin typeface="Aptos"/>
              </a:rPr>
              <a:t>3. Teacher training and support for ND students: </a:t>
            </a:r>
            <a:r>
              <a:rPr lang="en-GB" sz="1800" b="1" i="0" dirty="0">
                <a:solidFill>
                  <a:srgbClr val="000000"/>
                </a:solidFill>
                <a:effectLst/>
                <a:highlight>
                  <a:srgbClr val="FFFFFF"/>
                </a:highlight>
                <a:latin typeface="Aptos"/>
              </a:rPr>
              <a:t> </a:t>
            </a:r>
          </a:p>
          <a:p>
            <a:pPr lvl="1" fontAlgn="base"/>
            <a:r>
              <a:rPr lang="en-GB" sz="1700" dirty="0">
                <a:latin typeface="Aptos"/>
                <a:cs typeface="Times New Roman"/>
              </a:rPr>
              <a:t>Teacher training on neurodiversity</a:t>
            </a:r>
          </a:p>
          <a:p>
            <a:pPr lvl="1" fontAlgn="base"/>
            <a:r>
              <a:rPr lang="en-GB" sz="1700" dirty="0">
                <a:latin typeface="Aptos"/>
                <a:cs typeface="Times New Roman"/>
              </a:rPr>
              <a:t>The impacts of diagnosis waiting time (teachers)</a:t>
            </a:r>
          </a:p>
          <a:p>
            <a:pPr lvl="1" fontAlgn="base"/>
            <a:endParaRPr lang="en-GB" sz="1700" dirty="0">
              <a:solidFill>
                <a:srgbClr val="440062"/>
              </a:solidFill>
              <a:latin typeface="Aptos"/>
              <a:cs typeface="Times New Roman"/>
            </a:endParaRPr>
          </a:p>
          <a:p>
            <a:pPr lvl="1" fontAlgn="base"/>
            <a:endParaRPr lang="en-GB" sz="1700" dirty="0">
              <a:solidFill>
                <a:srgbClr val="440062"/>
              </a:solidFill>
              <a:latin typeface="Aptos"/>
              <a:cs typeface="Times New Roman"/>
            </a:endParaRPr>
          </a:p>
          <a:p>
            <a:pPr lvl="1" fontAlgn="base"/>
            <a:endParaRPr lang="en-GB" sz="1700" dirty="0">
              <a:solidFill>
                <a:srgbClr val="440062"/>
              </a:solidFill>
              <a:latin typeface="Aptos"/>
              <a:cs typeface="Times New Roman"/>
            </a:endParaRPr>
          </a:p>
          <a:p>
            <a:pPr lvl="1" fontAlgn="base"/>
            <a:endParaRPr lang="en-GB" sz="1700" dirty="0">
              <a:solidFill>
                <a:srgbClr val="440062"/>
              </a:solidFill>
              <a:latin typeface="Aptos"/>
              <a:cs typeface="Times New Roman"/>
            </a:endParaRPr>
          </a:p>
          <a:p>
            <a:pPr marL="457200" lvl="1" indent="0" fontAlgn="base">
              <a:buNone/>
            </a:pPr>
            <a:endParaRPr lang="en-GB" sz="1700" dirty="0">
              <a:solidFill>
                <a:srgbClr val="440062"/>
              </a:solidFill>
              <a:latin typeface="Aptos"/>
              <a:cs typeface="Times New Roman"/>
            </a:endParaRPr>
          </a:p>
          <a:p>
            <a:pPr marL="0" indent="0" fontAlgn="base">
              <a:buNone/>
            </a:pPr>
            <a:r>
              <a:rPr lang="en-GB" sz="1700" b="1" i="0" dirty="0">
                <a:solidFill>
                  <a:srgbClr val="440062"/>
                </a:solidFill>
                <a:effectLst/>
                <a:highlight>
                  <a:srgbClr val="FFFFFF"/>
                </a:highlight>
                <a:latin typeface="Aptos"/>
              </a:rPr>
              <a:t>4</a:t>
            </a:r>
            <a:r>
              <a:rPr lang="en-GB" sz="1800" b="1" i="0" dirty="0">
                <a:solidFill>
                  <a:srgbClr val="440062"/>
                </a:solidFill>
                <a:effectLst/>
                <a:highlight>
                  <a:srgbClr val="FFFFFF"/>
                </a:highlight>
                <a:latin typeface="Aptos"/>
              </a:rPr>
              <a:t>. Education and work-based avoidance: </a:t>
            </a:r>
            <a:r>
              <a:rPr lang="en-GB" sz="1700" b="0" i="0" dirty="0">
                <a:solidFill>
                  <a:srgbClr val="440062"/>
                </a:solidFill>
                <a:effectLst/>
                <a:highlight>
                  <a:srgbClr val="FFFFFF"/>
                </a:highlight>
                <a:latin typeface="Aptos"/>
              </a:rPr>
              <a:t> </a:t>
            </a:r>
          </a:p>
          <a:p>
            <a:pPr lvl="1" fontAlgn="base"/>
            <a:r>
              <a:rPr lang="en-GB" sz="1700" dirty="0">
                <a:latin typeface="Aptos"/>
                <a:cs typeface="Times New Roman"/>
              </a:rPr>
              <a:t>How emotionally based school non-attendance impacts young people’s friendships and social relationships </a:t>
            </a:r>
          </a:p>
          <a:p>
            <a:pPr lvl="1" fontAlgn="base"/>
            <a:r>
              <a:rPr lang="en-GB" sz="1700" dirty="0">
                <a:latin typeface="Aptos"/>
                <a:cs typeface="Times New Roman"/>
              </a:rPr>
              <a:t>The impact of mental health on education and work-based avoidance</a:t>
            </a:r>
          </a:p>
          <a:p>
            <a:pPr marL="0" indent="0" fontAlgn="base">
              <a:buNone/>
            </a:pPr>
            <a:r>
              <a:rPr lang="en-GB" sz="1800" b="1" dirty="0">
                <a:solidFill>
                  <a:srgbClr val="441D61"/>
                </a:solidFill>
                <a:latin typeface="Aptos"/>
                <a:ea typeface="Aptos" panose="020B0004020202020204" pitchFamily="34" charset="0"/>
                <a:cs typeface="Aptos" panose="020B0004020202020204" pitchFamily="34" charset="0"/>
              </a:rPr>
              <a:t>5. Understanding of neurodivergence in the wider community:</a:t>
            </a:r>
          </a:p>
          <a:p>
            <a:pPr lvl="1" fontAlgn="base"/>
            <a:r>
              <a:rPr lang="en-GB" sz="1700" dirty="0">
                <a:effectLst/>
                <a:latin typeface="Aptos"/>
                <a:ea typeface="Times New Roman" panose="02020603050405020304" pitchFamily="18" charset="0"/>
                <a:cs typeface="Times New Roman"/>
              </a:rPr>
              <a:t>Community safety and interactions between neurodivergent young people and the Police.</a:t>
            </a:r>
          </a:p>
          <a:p>
            <a:pPr lvl="1" fontAlgn="base"/>
            <a:r>
              <a:rPr lang="en-GB" sz="1700" dirty="0">
                <a:effectLst/>
                <a:latin typeface="Aptos"/>
                <a:ea typeface="Aptos" panose="020B0004020202020204" pitchFamily="34" charset="0"/>
                <a:cs typeface="Times New Roman"/>
              </a:rPr>
              <a:t>Perceptions of autism</a:t>
            </a:r>
          </a:p>
          <a:p>
            <a:pPr marL="0" indent="0" fontAlgn="base">
              <a:buNone/>
            </a:pPr>
            <a:endParaRPr lang="en-GB" sz="1700" dirty="0">
              <a:solidFill>
                <a:srgbClr val="7030A0"/>
              </a:solidFill>
              <a:latin typeface="Aptos"/>
              <a:ea typeface="Aptos" panose="020B0004020202020204" pitchFamily="34" charset="0"/>
              <a:cs typeface="Aptos" panose="020B0004020202020204" pitchFamily="34" charset="0"/>
            </a:endParaRPr>
          </a:p>
          <a:p>
            <a:pPr marL="0" indent="0" fontAlgn="base">
              <a:buNone/>
            </a:pPr>
            <a:endParaRPr lang="en-GB" sz="1700" b="1" i="0" dirty="0">
              <a:solidFill>
                <a:srgbClr val="000000"/>
              </a:solidFill>
              <a:effectLst/>
              <a:highlight>
                <a:srgbClr val="FFFFFF"/>
              </a:highlight>
              <a:latin typeface="Aptos"/>
            </a:endParaRPr>
          </a:p>
          <a:p>
            <a:pPr lvl="1" fontAlgn="base"/>
            <a:endParaRPr lang="en-GB" sz="1700" b="1" dirty="0">
              <a:solidFill>
                <a:srgbClr val="7030A0"/>
              </a:solidFill>
              <a:effectLst/>
              <a:latin typeface="Aptos" panose="020B0004020202020204" pitchFamily="34" charset="0"/>
              <a:ea typeface="Aptos" panose="020B0004020202020204" pitchFamily="34" charset="0"/>
              <a:cs typeface="Times New Roman" panose="02020603050405020304" pitchFamily="18" charset="0"/>
            </a:endParaRPr>
          </a:p>
          <a:p>
            <a:pPr lvl="1" fontAlgn="base"/>
            <a:endParaRPr lang="en-GB" sz="1700" b="1" dirty="0">
              <a:latin typeface="Aptos" panose="020B0004020202020204" pitchFamily="34" charset="0"/>
              <a:ea typeface="Aptos" panose="020B0004020202020204" pitchFamily="34" charset="0"/>
              <a:cs typeface="Aptos" panose="020B0004020202020204" pitchFamily="34" charset="0"/>
            </a:endParaRPr>
          </a:p>
          <a:p>
            <a:pPr marL="457200" lvl="1" indent="0" fontAlgn="base">
              <a:buFont typeface="Arial" panose="020B0604020202020204" pitchFamily="34" charset="0"/>
              <a:buNone/>
            </a:pPr>
            <a:endParaRPr lang="en-GB" sz="1700" b="1" dirty="0">
              <a:latin typeface="Aptos" panose="020B0004020202020204" pitchFamily="34" charset="0"/>
              <a:ea typeface="Aptos" panose="020B0004020202020204" pitchFamily="34" charset="0"/>
              <a:cs typeface="Aptos" panose="020B0004020202020204" pitchFamily="34" charset="0"/>
            </a:endParaRPr>
          </a:p>
          <a:p>
            <a:pPr marL="0" indent="0" algn="l" rtl="0" fontAlgn="base">
              <a:buNone/>
            </a:pPr>
            <a:endParaRPr lang="en-GB" sz="1700" dirty="0">
              <a:latin typeface="Aptos"/>
            </a:endParaRPr>
          </a:p>
          <a:p>
            <a:pPr lvl="1" fontAlgn="base"/>
            <a:endParaRPr lang="en-GB" sz="1700" dirty="0">
              <a:solidFill>
                <a:srgbClr val="440062"/>
              </a:solidFill>
              <a:latin typeface="Aptos"/>
            </a:endParaRPr>
          </a:p>
        </p:txBody>
      </p:sp>
      <p:pic>
        <p:nvPicPr>
          <p:cNvPr id="6" name="Picture 5">
            <a:extLst>
              <a:ext uri="{FF2B5EF4-FFF2-40B4-BE49-F238E27FC236}">
                <a16:creationId xmlns:a16="http://schemas.microsoft.com/office/drawing/2014/main" id="{E4B97A01-2B42-1180-868E-53EF1970874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pic>
        <p:nvPicPr>
          <p:cNvPr id="2" name="Picture 1">
            <a:extLst>
              <a:ext uri="{FF2B5EF4-FFF2-40B4-BE49-F238E27FC236}">
                <a16:creationId xmlns:a16="http://schemas.microsoft.com/office/drawing/2014/main" id="{B1B85373-6F57-8D1A-9867-B88EA20AA2F0}"/>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2" y="6200605"/>
            <a:ext cx="1303503" cy="584792"/>
          </a:xfrm>
          <a:prstGeom prst="rect">
            <a:avLst/>
          </a:prstGeom>
        </p:spPr>
      </p:pic>
    </p:spTree>
    <p:extLst>
      <p:ext uri="{BB962C8B-B14F-4D97-AF65-F5344CB8AC3E}">
        <p14:creationId xmlns:p14="http://schemas.microsoft.com/office/powerpoint/2010/main" val="1369024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D522B-17AD-7D5B-B612-4D847B2F469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87506B0-62D2-521E-D6AE-F5A5E2335BF6}"/>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21" y="-907055"/>
            <a:ext cx="12192020" cy="7765055"/>
          </a:xfrm>
          <a:prstGeom prst="rect">
            <a:avLst/>
          </a:prstGeom>
        </p:spPr>
      </p:pic>
      <p:sp>
        <p:nvSpPr>
          <p:cNvPr id="5" name="Title 4">
            <a:extLst>
              <a:ext uri="{FF2B5EF4-FFF2-40B4-BE49-F238E27FC236}">
                <a16:creationId xmlns:a16="http://schemas.microsoft.com/office/drawing/2014/main" id="{13D56DFC-8E65-46E4-EC0B-4A87BEF2E3A5}"/>
              </a:ext>
            </a:extLst>
          </p:cNvPr>
          <p:cNvSpPr>
            <a:spLocks noGrp="1"/>
          </p:cNvSpPr>
          <p:nvPr>
            <p:ph type="title"/>
          </p:nvPr>
        </p:nvSpPr>
        <p:spPr>
          <a:xfrm>
            <a:off x="238915" y="0"/>
            <a:ext cx="10515600" cy="1325563"/>
          </a:xfrm>
        </p:spPr>
        <p:txBody>
          <a:bodyPr/>
          <a:lstStyle/>
          <a:p>
            <a:r>
              <a:rPr lang="en-GB" dirty="0"/>
              <a:t>Youth research findings </a:t>
            </a:r>
          </a:p>
        </p:txBody>
      </p:sp>
      <p:sp>
        <p:nvSpPr>
          <p:cNvPr id="4" name="TextBox 3">
            <a:extLst>
              <a:ext uri="{FF2B5EF4-FFF2-40B4-BE49-F238E27FC236}">
                <a16:creationId xmlns:a16="http://schemas.microsoft.com/office/drawing/2014/main" id="{26C25832-7445-789B-BB13-A08B5723CE47}"/>
              </a:ext>
            </a:extLst>
          </p:cNvPr>
          <p:cNvSpPr txBox="1"/>
          <p:nvPr/>
        </p:nvSpPr>
        <p:spPr>
          <a:xfrm>
            <a:off x="238915" y="1054630"/>
            <a:ext cx="11756571" cy="369332"/>
          </a:xfrm>
          <a:prstGeom prst="rect">
            <a:avLst/>
          </a:prstGeom>
          <a:noFill/>
        </p:spPr>
        <p:txBody>
          <a:bodyPr wrap="square">
            <a:spAutoFit/>
          </a:bodyPr>
          <a:lstStyle/>
          <a:p>
            <a:pPr marL="0" indent="0" algn="l" rtl="0" fontAlgn="base">
              <a:buNone/>
            </a:pPr>
            <a:r>
              <a:rPr lang="en-GB" dirty="0">
                <a:latin typeface="Aptos"/>
              </a:rPr>
              <a:t>These are the summarised key findings for </a:t>
            </a:r>
            <a:r>
              <a:rPr lang="en-GB" b="1" dirty="0">
                <a:solidFill>
                  <a:srgbClr val="242424"/>
                </a:solidFill>
                <a:latin typeface="Segoe UI" panose="020B0502040204020203" pitchFamily="34" charset="0"/>
              </a:rPr>
              <a:t>e</a:t>
            </a:r>
            <a:r>
              <a:rPr lang="en-GB" b="1" i="0" dirty="0">
                <a:solidFill>
                  <a:srgbClr val="242424"/>
                </a:solidFill>
                <a:effectLst/>
                <a:latin typeface="Segoe UI" panose="020B0502040204020203" pitchFamily="34" charset="0"/>
              </a:rPr>
              <a:t>ducation and work-based </a:t>
            </a:r>
            <a:r>
              <a:rPr lang="en-GB" b="1" dirty="0">
                <a:solidFill>
                  <a:srgbClr val="242424"/>
                </a:solidFill>
                <a:latin typeface="Segoe UI" panose="020B0502040204020203" pitchFamily="34" charset="0"/>
              </a:rPr>
              <a:t>n</a:t>
            </a:r>
            <a:r>
              <a:rPr lang="en-GB" b="1" i="0" dirty="0">
                <a:solidFill>
                  <a:srgbClr val="242424"/>
                </a:solidFill>
                <a:effectLst/>
                <a:latin typeface="Segoe UI" panose="020B0502040204020203" pitchFamily="34" charset="0"/>
              </a:rPr>
              <a:t>on-attendance, and community </a:t>
            </a:r>
            <a:r>
              <a:rPr lang="en-GB" b="1" dirty="0">
                <a:solidFill>
                  <a:srgbClr val="242424"/>
                </a:solidFill>
                <a:latin typeface="Segoe UI" panose="020B0502040204020203" pitchFamily="34" charset="0"/>
              </a:rPr>
              <a:t>s</a:t>
            </a:r>
            <a:r>
              <a:rPr lang="en-GB" b="1" i="0" dirty="0">
                <a:solidFill>
                  <a:srgbClr val="242424"/>
                </a:solidFill>
                <a:effectLst/>
                <a:latin typeface="Segoe UI" panose="020B0502040204020203" pitchFamily="34" charset="0"/>
              </a:rPr>
              <a:t>upport</a:t>
            </a:r>
            <a:r>
              <a:rPr lang="en-GB" sz="1800" dirty="0">
                <a:latin typeface="Aptos"/>
              </a:rPr>
              <a:t>.</a:t>
            </a:r>
          </a:p>
        </p:txBody>
      </p:sp>
      <p:pic>
        <p:nvPicPr>
          <p:cNvPr id="6" name="Picture 5">
            <a:extLst>
              <a:ext uri="{FF2B5EF4-FFF2-40B4-BE49-F238E27FC236}">
                <a16:creationId xmlns:a16="http://schemas.microsoft.com/office/drawing/2014/main" id="{0EE77E20-7D0F-79F5-239C-FF056294319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
        <p:nvSpPr>
          <p:cNvPr id="8" name="Content Placeholder 7">
            <a:extLst>
              <a:ext uri="{FF2B5EF4-FFF2-40B4-BE49-F238E27FC236}">
                <a16:creationId xmlns:a16="http://schemas.microsoft.com/office/drawing/2014/main" id="{0D87CE13-F8C2-0738-5C39-DC4D33BFDF02}"/>
              </a:ext>
            </a:extLst>
          </p:cNvPr>
          <p:cNvSpPr>
            <a:spLocks noGrp="1"/>
          </p:cNvSpPr>
          <p:nvPr>
            <p:ph idx="1"/>
          </p:nvPr>
        </p:nvSpPr>
        <p:spPr>
          <a:xfrm>
            <a:off x="196514" y="1583449"/>
            <a:ext cx="11560057" cy="4591248"/>
          </a:xfrm>
        </p:spPr>
        <p:txBody>
          <a:bodyPr>
            <a:normAutofit fontScale="25000" lnSpcReduction="20000"/>
          </a:bodyPr>
          <a:lstStyle/>
          <a:p>
            <a:pPr algn="l">
              <a:spcBef>
                <a:spcPts val="750"/>
              </a:spcBef>
              <a:spcAft>
                <a:spcPts val="750"/>
              </a:spcAft>
              <a:buFont typeface="Arial" panose="020B0604020202020204" pitchFamily="34" charset="0"/>
              <a:buChar char="•"/>
            </a:pPr>
            <a:r>
              <a:rPr lang="en-GB" sz="5600" b="1" i="0" dirty="0">
                <a:solidFill>
                  <a:srgbClr val="242424"/>
                </a:solidFill>
                <a:effectLst/>
                <a:latin typeface="Aptos" panose="020B0004020202020204" pitchFamily="34" charset="0"/>
              </a:rPr>
              <a:t>Non-Attendance challenges</a:t>
            </a:r>
            <a:r>
              <a:rPr lang="en-GB" sz="5600" b="0" i="0" dirty="0">
                <a:solidFill>
                  <a:srgbClr val="242424"/>
                </a:solidFill>
                <a:effectLst/>
                <a:latin typeface="Aptos" panose="020B0004020202020204" pitchFamily="34" charset="0"/>
              </a:rPr>
              <a:t>:</a:t>
            </a:r>
          </a:p>
          <a:p>
            <a:pPr marL="742950" lvl="1" indent="-285750" algn="l">
              <a:spcBef>
                <a:spcPts val="750"/>
              </a:spcBef>
              <a:spcAft>
                <a:spcPts val="750"/>
              </a:spcAft>
              <a:buFont typeface="Arial" panose="020B0604020202020204" pitchFamily="34" charset="0"/>
              <a:buChar char="•"/>
            </a:pPr>
            <a:r>
              <a:rPr lang="en-GB" sz="5600" b="1" i="0" dirty="0">
                <a:solidFill>
                  <a:srgbClr val="321A68"/>
                </a:solidFill>
                <a:effectLst/>
                <a:latin typeface="Aptos" panose="020B0004020202020204" pitchFamily="34" charset="0"/>
              </a:rPr>
              <a:t>Mental Health Struggles</a:t>
            </a:r>
            <a:r>
              <a:rPr lang="en-GB" sz="5600" b="0" i="0" dirty="0">
                <a:solidFill>
                  <a:srgbClr val="242424"/>
                </a:solidFill>
                <a:effectLst/>
                <a:latin typeface="Aptos" panose="020B0004020202020204" pitchFamily="34" charset="0"/>
              </a:rPr>
              <a:t>: Non-attendance due to mental health struggles or inaccessible settings.</a:t>
            </a:r>
          </a:p>
          <a:p>
            <a:pPr marL="742950" lvl="1" indent="-285750" algn="l">
              <a:spcBef>
                <a:spcPts val="750"/>
              </a:spcBef>
              <a:spcAft>
                <a:spcPts val="750"/>
              </a:spcAft>
              <a:buFont typeface="Arial" panose="020B0604020202020204" pitchFamily="34" charset="0"/>
              <a:buChar char="•"/>
            </a:pPr>
            <a:r>
              <a:rPr lang="en-GB" sz="5600" b="1" i="0" dirty="0">
                <a:solidFill>
                  <a:srgbClr val="321A68"/>
                </a:solidFill>
                <a:effectLst/>
                <a:latin typeface="Aptos" panose="020B0004020202020204" pitchFamily="34" charset="0"/>
              </a:rPr>
              <a:t>Impact on Friendships</a:t>
            </a:r>
            <a:r>
              <a:rPr lang="en-GB" sz="5600" b="0" i="0" dirty="0">
                <a:solidFill>
                  <a:srgbClr val="321A68"/>
                </a:solidFill>
                <a:effectLst/>
                <a:latin typeface="Aptos" panose="020B0004020202020204" pitchFamily="34" charset="0"/>
              </a:rPr>
              <a:t>: </a:t>
            </a:r>
            <a:r>
              <a:rPr lang="en-GB" sz="5600" b="0" i="0" dirty="0">
                <a:solidFill>
                  <a:srgbClr val="242424"/>
                </a:solidFill>
                <a:effectLst/>
                <a:latin typeface="Aptos" panose="020B0004020202020204" pitchFamily="34" charset="0"/>
              </a:rPr>
              <a:t>EBSNA leads to loneliness and isolation; returning to school is challenging due to anxiety about what peers and teachers will say.</a:t>
            </a:r>
          </a:p>
          <a:p>
            <a:pPr algn="l">
              <a:spcBef>
                <a:spcPts val="750"/>
              </a:spcBef>
              <a:spcAft>
                <a:spcPts val="750"/>
              </a:spcAft>
              <a:buFont typeface="Arial" panose="020B0604020202020204" pitchFamily="34" charset="0"/>
              <a:buChar char="•"/>
            </a:pPr>
            <a:r>
              <a:rPr lang="en-GB" sz="5600" b="1" i="0" dirty="0">
                <a:solidFill>
                  <a:srgbClr val="242424"/>
                </a:solidFill>
                <a:effectLst/>
                <a:latin typeface="Aptos" panose="020B0004020202020204" pitchFamily="34" charset="0"/>
              </a:rPr>
              <a:t>Importance of Recreational Activities</a:t>
            </a:r>
            <a:r>
              <a:rPr lang="en-GB" sz="5600" b="0" i="0" dirty="0">
                <a:solidFill>
                  <a:srgbClr val="242424"/>
                </a:solidFill>
                <a:effectLst/>
                <a:latin typeface="Aptos" panose="020B0004020202020204" pitchFamily="34" charset="0"/>
              </a:rPr>
              <a:t>:</a:t>
            </a:r>
          </a:p>
          <a:p>
            <a:pPr marL="742950" lvl="1" indent="-285750" algn="l">
              <a:spcBef>
                <a:spcPts val="750"/>
              </a:spcBef>
              <a:spcAft>
                <a:spcPts val="750"/>
              </a:spcAft>
              <a:buFont typeface="Arial" panose="020B0604020202020204" pitchFamily="34" charset="0"/>
              <a:buChar char="•"/>
            </a:pPr>
            <a:r>
              <a:rPr lang="en-GB" sz="5600" b="1" i="0" dirty="0">
                <a:solidFill>
                  <a:srgbClr val="321A68"/>
                </a:solidFill>
                <a:effectLst/>
                <a:latin typeface="Aptos" panose="020B0004020202020204" pitchFamily="34" charset="0"/>
              </a:rPr>
              <a:t>Positive Impact</a:t>
            </a:r>
            <a:r>
              <a:rPr lang="en-GB" sz="5600" b="0" i="0" dirty="0">
                <a:solidFill>
                  <a:srgbClr val="242424"/>
                </a:solidFill>
                <a:effectLst/>
                <a:latin typeface="Aptos" panose="020B0004020202020204" pitchFamily="34" charset="0"/>
              </a:rPr>
              <a:t>: Recreational activities help maintain mental health and connections during time off.</a:t>
            </a:r>
          </a:p>
          <a:p>
            <a:pPr algn="l">
              <a:spcBef>
                <a:spcPts val="750"/>
              </a:spcBef>
              <a:spcAft>
                <a:spcPts val="750"/>
              </a:spcAft>
              <a:buFont typeface="Arial" panose="020B0604020202020204" pitchFamily="34" charset="0"/>
              <a:buChar char="•"/>
            </a:pPr>
            <a:r>
              <a:rPr lang="en-GB" sz="5600" b="1" i="0" dirty="0">
                <a:solidFill>
                  <a:srgbClr val="242424"/>
                </a:solidFill>
                <a:effectLst/>
                <a:latin typeface="Aptos" panose="020B0004020202020204" pitchFamily="34" charset="0"/>
              </a:rPr>
              <a:t>Interactions with Police</a:t>
            </a:r>
            <a:r>
              <a:rPr lang="en-GB" sz="5600" b="0" i="0" dirty="0">
                <a:solidFill>
                  <a:srgbClr val="242424"/>
                </a:solidFill>
                <a:effectLst/>
                <a:latin typeface="Aptos" panose="020B0004020202020204" pitchFamily="34" charset="0"/>
              </a:rPr>
              <a:t>:</a:t>
            </a:r>
          </a:p>
          <a:p>
            <a:pPr marL="742950" lvl="1" indent="-285750" algn="l">
              <a:spcBef>
                <a:spcPts val="750"/>
              </a:spcBef>
              <a:spcAft>
                <a:spcPts val="750"/>
              </a:spcAft>
              <a:buFont typeface="Arial" panose="020B0604020202020204" pitchFamily="34" charset="0"/>
              <a:buChar char="•"/>
            </a:pPr>
            <a:r>
              <a:rPr lang="en-GB" sz="5600" b="1" i="0" dirty="0">
                <a:solidFill>
                  <a:srgbClr val="321A68"/>
                </a:solidFill>
                <a:effectLst/>
                <a:latin typeface="Aptos" panose="020B0004020202020204" pitchFamily="34" charset="0"/>
              </a:rPr>
              <a:t>Pegasus Scheme</a:t>
            </a:r>
            <a:r>
              <a:rPr lang="en-GB" sz="5600" b="0" i="0" dirty="0">
                <a:solidFill>
                  <a:srgbClr val="321A68"/>
                </a:solidFill>
                <a:effectLst/>
                <a:latin typeface="Aptos" panose="020B0004020202020204" pitchFamily="34" charset="0"/>
              </a:rPr>
              <a:t>: </a:t>
            </a:r>
            <a:r>
              <a:rPr lang="en-GB" sz="5600" b="0" i="0" dirty="0">
                <a:solidFill>
                  <a:srgbClr val="242424"/>
                </a:solidFill>
                <a:effectLst/>
                <a:latin typeface="Aptos" panose="020B0004020202020204" pitchFamily="34" charset="0"/>
              </a:rPr>
              <a:t>Helps individuals communicate with the police; needs better awareness and understanding.</a:t>
            </a:r>
          </a:p>
          <a:p>
            <a:pPr marL="742950" lvl="1" indent="-285750" algn="l">
              <a:spcBef>
                <a:spcPts val="750"/>
              </a:spcBef>
              <a:spcAft>
                <a:spcPts val="750"/>
              </a:spcAft>
              <a:buFont typeface="Arial" panose="020B0604020202020204" pitchFamily="34" charset="0"/>
              <a:buChar char="•"/>
            </a:pPr>
            <a:r>
              <a:rPr lang="en-GB" sz="5600" b="1" i="0" dirty="0">
                <a:solidFill>
                  <a:srgbClr val="321A68"/>
                </a:solidFill>
                <a:effectLst/>
                <a:latin typeface="Aptos" panose="020B0004020202020204" pitchFamily="34" charset="0"/>
              </a:rPr>
              <a:t>Police Training</a:t>
            </a:r>
            <a:r>
              <a:rPr lang="en-GB" sz="5600" b="0" i="0" dirty="0">
                <a:solidFill>
                  <a:srgbClr val="321A68"/>
                </a:solidFill>
                <a:effectLst/>
                <a:latin typeface="Aptos" panose="020B0004020202020204" pitchFamily="34" charset="0"/>
              </a:rPr>
              <a:t>: </a:t>
            </a:r>
            <a:r>
              <a:rPr lang="en-GB" sz="5600" b="0" i="0" dirty="0">
                <a:solidFill>
                  <a:srgbClr val="242424"/>
                </a:solidFill>
                <a:effectLst/>
                <a:latin typeface="Aptos" panose="020B0004020202020204" pitchFamily="34" charset="0"/>
              </a:rPr>
              <a:t>More training on neurodiversity is needed; practical advice and direct feedback from young people are beneficial.</a:t>
            </a:r>
          </a:p>
          <a:p>
            <a:pPr algn="l">
              <a:spcBef>
                <a:spcPts val="750"/>
              </a:spcBef>
              <a:spcAft>
                <a:spcPts val="750"/>
              </a:spcAft>
              <a:buFont typeface="Arial" panose="020B0604020202020204" pitchFamily="34" charset="0"/>
              <a:buChar char="•"/>
            </a:pPr>
            <a:r>
              <a:rPr lang="en-GB" sz="5600" b="1" i="0" dirty="0">
                <a:solidFill>
                  <a:srgbClr val="242424"/>
                </a:solidFill>
                <a:effectLst/>
                <a:latin typeface="Aptos" panose="020B0004020202020204" pitchFamily="34" charset="0"/>
              </a:rPr>
              <a:t>Overall Insights</a:t>
            </a:r>
            <a:r>
              <a:rPr lang="en-GB" sz="5600" b="0" i="0" dirty="0">
                <a:solidFill>
                  <a:srgbClr val="242424"/>
                </a:solidFill>
                <a:effectLst/>
                <a:latin typeface="Aptos" panose="020B0004020202020204" pitchFamily="34" charset="0"/>
              </a:rPr>
              <a:t>:</a:t>
            </a:r>
          </a:p>
          <a:p>
            <a:pPr marL="742950" lvl="1" indent="-285750" algn="l">
              <a:spcBef>
                <a:spcPts val="750"/>
              </a:spcBef>
              <a:spcAft>
                <a:spcPts val="750"/>
              </a:spcAft>
              <a:buFont typeface="Arial" panose="020B0604020202020204" pitchFamily="34" charset="0"/>
              <a:buChar char="•"/>
            </a:pPr>
            <a:r>
              <a:rPr lang="en-GB" sz="5600" b="1" i="0" dirty="0">
                <a:solidFill>
                  <a:srgbClr val="321A68"/>
                </a:solidFill>
                <a:effectLst/>
                <a:latin typeface="Aptos" panose="020B0004020202020204" pitchFamily="34" charset="0"/>
              </a:rPr>
              <a:t>Youth-Led Research</a:t>
            </a:r>
            <a:r>
              <a:rPr lang="en-GB" sz="5600" b="0" i="0" dirty="0">
                <a:solidFill>
                  <a:srgbClr val="321A68"/>
                </a:solidFill>
                <a:effectLst/>
                <a:latin typeface="Aptos" panose="020B0004020202020204" pitchFamily="34" charset="0"/>
              </a:rPr>
              <a:t>: </a:t>
            </a:r>
            <a:r>
              <a:rPr lang="en-GB" sz="5600" b="0" i="0" dirty="0">
                <a:solidFill>
                  <a:srgbClr val="242424"/>
                </a:solidFill>
                <a:effectLst/>
                <a:latin typeface="Aptos" panose="020B0004020202020204" pitchFamily="34" charset="0"/>
              </a:rPr>
              <a:t>Provides valuable insights into the experiences and needs of neurodivergent young people.</a:t>
            </a:r>
          </a:p>
          <a:p>
            <a:pPr marL="742950" lvl="1" indent="-285750" algn="l">
              <a:spcBef>
                <a:spcPts val="750"/>
              </a:spcBef>
              <a:spcAft>
                <a:spcPts val="750"/>
              </a:spcAft>
              <a:buFont typeface="Arial" panose="020B0604020202020204" pitchFamily="34" charset="0"/>
              <a:buChar char="•"/>
            </a:pPr>
            <a:r>
              <a:rPr lang="en-GB" sz="5600" b="1" i="0" dirty="0">
                <a:solidFill>
                  <a:srgbClr val="321A68"/>
                </a:solidFill>
                <a:effectLst/>
                <a:latin typeface="Aptos" panose="020B0004020202020204" pitchFamily="34" charset="0"/>
              </a:rPr>
              <a:t>Recommendations</a:t>
            </a:r>
            <a:r>
              <a:rPr lang="en-GB" sz="5600" b="0" i="0" dirty="0">
                <a:solidFill>
                  <a:srgbClr val="321A68"/>
                </a:solidFill>
                <a:effectLst/>
                <a:latin typeface="Aptos" panose="020B0004020202020204" pitchFamily="34" charset="0"/>
              </a:rPr>
              <a:t>: </a:t>
            </a:r>
            <a:r>
              <a:rPr lang="en-GB" sz="5600" b="0" i="0" dirty="0">
                <a:solidFill>
                  <a:srgbClr val="242424"/>
                </a:solidFill>
                <a:effectLst/>
                <a:latin typeface="Aptos" panose="020B0004020202020204" pitchFamily="34" charset="0"/>
              </a:rPr>
              <a:t>Highlight priority areas for interventions and support to improve their experiences in schools and communities.</a:t>
            </a:r>
          </a:p>
          <a:p>
            <a:br>
              <a:rPr lang="en-GB" dirty="0">
                <a:latin typeface="Aptos" panose="020B0004020202020204" pitchFamily="34" charset="0"/>
              </a:rPr>
            </a:br>
            <a:endParaRPr lang="en-GB" dirty="0">
              <a:latin typeface="Aptos" panose="020B0004020202020204" pitchFamily="34" charset="0"/>
            </a:endParaRPr>
          </a:p>
        </p:txBody>
      </p:sp>
    </p:spTree>
    <p:extLst>
      <p:ext uri="{BB962C8B-B14F-4D97-AF65-F5344CB8AC3E}">
        <p14:creationId xmlns:p14="http://schemas.microsoft.com/office/powerpoint/2010/main" val="1395758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86FBD-E5DC-9A80-D4AD-534D3F18CBF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58D93FE-2528-1D8E-3DB8-EBB690C2F1FA}"/>
              </a:ext>
              <a:ext uri="{C183D7F6-B498-43B3-948B-1728B52AA6E4}">
                <adec:decorative xmlns:adec="http://schemas.microsoft.com/office/drawing/2017/decorative" val="1"/>
              </a:ext>
            </a:extLst>
          </p:cNvPr>
          <p:cNvPicPr>
            <a:picLocks noChangeAspect="1"/>
          </p:cNvPicPr>
          <p:nvPr/>
        </p:nvPicPr>
        <p:blipFill>
          <a:blip r:embed="rId3"/>
          <a:srcRect t="-5125" r="-82" b="4978"/>
          <a:stretch/>
        </p:blipFill>
        <p:spPr>
          <a:xfrm>
            <a:off x="-21" y="-669061"/>
            <a:ext cx="12192020" cy="7765055"/>
          </a:xfrm>
          <a:prstGeom prst="rect">
            <a:avLst/>
          </a:prstGeom>
        </p:spPr>
      </p:pic>
      <p:sp>
        <p:nvSpPr>
          <p:cNvPr id="5" name="Title 4">
            <a:extLst>
              <a:ext uri="{FF2B5EF4-FFF2-40B4-BE49-F238E27FC236}">
                <a16:creationId xmlns:a16="http://schemas.microsoft.com/office/drawing/2014/main" id="{CC0A536D-C01B-F661-696C-9634966FC28E}"/>
              </a:ext>
            </a:extLst>
          </p:cNvPr>
          <p:cNvSpPr>
            <a:spLocks noGrp="1"/>
          </p:cNvSpPr>
          <p:nvPr>
            <p:ph type="title"/>
          </p:nvPr>
        </p:nvSpPr>
        <p:spPr>
          <a:xfrm>
            <a:off x="238915" y="0"/>
            <a:ext cx="10515600" cy="1325563"/>
          </a:xfrm>
        </p:spPr>
        <p:txBody>
          <a:bodyPr/>
          <a:lstStyle/>
          <a:p>
            <a:r>
              <a:rPr lang="en-GB" dirty="0"/>
              <a:t>Youth research findings continued</a:t>
            </a:r>
          </a:p>
        </p:txBody>
      </p:sp>
      <p:sp>
        <p:nvSpPr>
          <p:cNvPr id="4" name="TextBox 3">
            <a:extLst>
              <a:ext uri="{FF2B5EF4-FFF2-40B4-BE49-F238E27FC236}">
                <a16:creationId xmlns:a16="http://schemas.microsoft.com/office/drawing/2014/main" id="{12B62CC6-5C43-186B-3F71-3C65FC73659D}"/>
              </a:ext>
            </a:extLst>
          </p:cNvPr>
          <p:cNvSpPr txBox="1"/>
          <p:nvPr/>
        </p:nvSpPr>
        <p:spPr>
          <a:xfrm>
            <a:off x="187366" y="937118"/>
            <a:ext cx="11953084" cy="646331"/>
          </a:xfrm>
          <a:prstGeom prst="rect">
            <a:avLst/>
          </a:prstGeom>
          <a:noFill/>
        </p:spPr>
        <p:txBody>
          <a:bodyPr wrap="square">
            <a:spAutoFit/>
          </a:bodyPr>
          <a:lstStyle/>
          <a:p>
            <a:pPr marL="0" indent="0" algn="l" rtl="0" fontAlgn="base">
              <a:buNone/>
            </a:pPr>
            <a:r>
              <a:rPr lang="en-GB" dirty="0"/>
              <a:t>These are the summarised key findings for </a:t>
            </a:r>
            <a:r>
              <a:rPr lang="en-GB" b="1" dirty="0">
                <a:solidFill>
                  <a:srgbClr val="242424"/>
                </a:solidFill>
              </a:rPr>
              <a:t>impact of waiting, diagnosis, school-based challenges and teacher training</a:t>
            </a:r>
            <a:r>
              <a:rPr lang="en-GB" sz="1800" dirty="0"/>
              <a:t>.</a:t>
            </a:r>
          </a:p>
        </p:txBody>
      </p:sp>
      <p:pic>
        <p:nvPicPr>
          <p:cNvPr id="6" name="Picture 5">
            <a:extLst>
              <a:ext uri="{FF2B5EF4-FFF2-40B4-BE49-F238E27FC236}">
                <a16:creationId xmlns:a16="http://schemas.microsoft.com/office/drawing/2014/main" id="{9BD171DE-44D8-816E-9DB2-4DFD08CDE1F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083" t="14247" b="13074"/>
          <a:stretch/>
        </p:blipFill>
        <p:spPr>
          <a:xfrm>
            <a:off x="10691983" y="6113721"/>
            <a:ext cx="1303503" cy="584792"/>
          </a:xfrm>
          <a:prstGeom prst="rect">
            <a:avLst/>
          </a:prstGeom>
        </p:spPr>
      </p:pic>
      <p:sp>
        <p:nvSpPr>
          <p:cNvPr id="8" name="Content Placeholder 7">
            <a:extLst>
              <a:ext uri="{FF2B5EF4-FFF2-40B4-BE49-F238E27FC236}">
                <a16:creationId xmlns:a16="http://schemas.microsoft.com/office/drawing/2014/main" id="{51B0E13F-03E4-52B2-BE37-C43639CD83BE}"/>
              </a:ext>
            </a:extLst>
          </p:cNvPr>
          <p:cNvSpPr>
            <a:spLocks noGrp="1"/>
          </p:cNvSpPr>
          <p:nvPr>
            <p:ph idx="1"/>
          </p:nvPr>
        </p:nvSpPr>
        <p:spPr>
          <a:xfrm>
            <a:off x="238915" y="1583449"/>
            <a:ext cx="11995485" cy="5115064"/>
          </a:xfrm>
        </p:spPr>
        <p:txBody>
          <a:bodyPr>
            <a:noAutofit/>
          </a:bodyPr>
          <a:lstStyle/>
          <a:p>
            <a:pPr algn="l">
              <a:spcBef>
                <a:spcPts val="750"/>
              </a:spcBef>
              <a:spcAft>
                <a:spcPts val="750"/>
              </a:spcAft>
              <a:buFont typeface="Arial" panose="020B0604020202020204" pitchFamily="34" charset="0"/>
              <a:buChar char="•"/>
            </a:pPr>
            <a:r>
              <a:rPr lang="en-GB" sz="1400" b="1" i="0" dirty="0">
                <a:solidFill>
                  <a:srgbClr val="242424"/>
                </a:solidFill>
                <a:effectLst/>
              </a:rPr>
              <a:t>Impact of Waiting for Diagnosis and Support</a:t>
            </a:r>
            <a:r>
              <a:rPr lang="en-GB" sz="1400" b="0" i="0" dirty="0">
                <a:solidFill>
                  <a:srgbClr val="242424"/>
                </a:solidFill>
                <a:effectLst/>
              </a:rPr>
              <a:t>:</a:t>
            </a:r>
          </a:p>
          <a:p>
            <a:pPr marL="742950" lvl="1" indent="-285750" algn="l">
              <a:spcBef>
                <a:spcPts val="750"/>
              </a:spcBef>
              <a:spcAft>
                <a:spcPts val="750"/>
              </a:spcAft>
              <a:buFont typeface="Arial" panose="020B0604020202020204" pitchFamily="34" charset="0"/>
              <a:buChar char="•"/>
            </a:pPr>
            <a:r>
              <a:rPr lang="en-GB" sz="1400" b="1" i="0" dirty="0">
                <a:solidFill>
                  <a:srgbClr val="321A68"/>
                </a:solidFill>
                <a:effectLst/>
              </a:rPr>
              <a:t>Significant Impact</a:t>
            </a:r>
            <a:r>
              <a:rPr lang="en-GB" sz="1400" b="0" i="0" dirty="0">
                <a:solidFill>
                  <a:srgbClr val="321A68"/>
                </a:solidFill>
                <a:effectLst/>
              </a:rPr>
              <a:t>: </a:t>
            </a:r>
            <a:r>
              <a:rPr lang="en-GB" sz="1400" b="0" i="0" dirty="0">
                <a:solidFill>
                  <a:srgbClr val="242424"/>
                </a:solidFill>
                <a:effectLst/>
              </a:rPr>
              <a:t>Waiting for a diagnosis or mental health support negatively affects neurodiverse young people, causing uncertainty and worsening mental health.</a:t>
            </a:r>
          </a:p>
          <a:p>
            <a:pPr marL="742950" lvl="1" indent="-285750" algn="l">
              <a:spcBef>
                <a:spcPts val="750"/>
              </a:spcBef>
              <a:spcAft>
                <a:spcPts val="750"/>
              </a:spcAft>
              <a:buFont typeface="Arial" panose="020B0604020202020204" pitchFamily="34" charset="0"/>
              <a:buChar char="•"/>
            </a:pPr>
            <a:r>
              <a:rPr lang="en-GB" sz="1400" b="1" i="0" dirty="0">
                <a:solidFill>
                  <a:srgbClr val="321A68"/>
                </a:solidFill>
                <a:effectLst/>
              </a:rPr>
              <a:t>Need for Support</a:t>
            </a:r>
            <a:r>
              <a:rPr lang="en-GB" sz="1400" b="0" i="0" dirty="0">
                <a:solidFill>
                  <a:srgbClr val="321A68"/>
                </a:solidFill>
                <a:effectLst/>
              </a:rPr>
              <a:t>: </a:t>
            </a:r>
            <a:r>
              <a:rPr lang="en-GB" sz="1400" b="0" i="0" dirty="0">
                <a:solidFill>
                  <a:srgbClr val="242424"/>
                </a:solidFill>
                <a:effectLst/>
              </a:rPr>
              <a:t>Regular updates on wait times and interim support are crucial. 58% felt unsupported while waiting.</a:t>
            </a:r>
          </a:p>
          <a:p>
            <a:pPr>
              <a:spcBef>
                <a:spcPts val="750"/>
              </a:spcBef>
              <a:spcAft>
                <a:spcPts val="750"/>
              </a:spcAft>
            </a:pPr>
            <a:r>
              <a:rPr lang="en-GB" sz="1400" b="1" i="0" dirty="0">
                <a:solidFill>
                  <a:srgbClr val="242424"/>
                </a:solidFill>
                <a:effectLst/>
              </a:rPr>
              <a:t>Challenges in School</a:t>
            </a:r>
            <a:r>
              <a:rPr lang="en-GB" sz="1400" b="0" i="0" dirty="0">
                <a:solidFill>
                  <a:srgbClr val="242424"/>
                </a:solidFill>
                <a:effectLst/>
              </a:rPr>
              <a:t>:</a:t>
            </a:r>
          </a:p>
          <a:p>
            <a:pPr marL="742950" lvl="1" indent="-285750" algn="l">
              <a:spcBef>
                <a:spcPts val="750"/>
              </a:spcBef>
              <a:spcAft>
                <a:spcPts val="750"/>
              </a:spcAft>
              <a:buFont typeface="Arial" panose="020B0604020202020204" pitchFamily="34" charset="0"/>
              <a:buChar char="•"/>
            </a:pPr>
            <a:r>
              <a:rPr lang="en-GB" sz="1400" b="1" i="0" dirty="0">
                <a:solidFill>
                  <a:srgbClr val="321A68"/>
                </a:solidFill>
                <a:effectLst/>
              </a:rPr>
              <a:t>Improved Support Post-Diagnosis</a:t>
            </a:r>
            <a:r>
              <a:rPr lang="en-GB" sz="1400" b="0" i="0" dirty="0">
                <a:solidFill>
                  <a:srgbClr val="242424"/>
                </a:solidFill>
                <a:effectLst/>
              </a:rPr>
              <a:t>: Diagnosis helps teachers understand and support students better.</a:t>
            </a:r>
          </a:p>
          <a:p>
            <a:pPr marL="742950" lvl="1" indent="-285750" algn="l">
              <a:spcBef>
                <a:spcPts val="750"/>
              </a:spcBef>
              <a:spcAft>
                <a:spcPts val="750"/>
              </a:spcAft>
              <a:buFont typeface="Arial" panose="020B0604020202020204" pitchFamily="34" charset="0"/>
              <a:buChar char="•"/>
            </a:pPr>
            <a:r>
              <a:rPr lang="en-GB" sz="1400" b="1" i="0" dirty="0">
                <a:solidFill>
                  <a:srgbClr val="321A68"/>
                </a:solidFill>
                <a:effectLst/>
              </a:rPr>
              <a:t>Primary vs. Secondary School</a:t>
            </a:r>
            <a:r>
              <a:rPr lang="en-GB" sz="1400" b="0" i="0" dirty="0">
                <a:solidFill>
                  <a:srgbClr val="321A68"/>
                </a:solidFill>
                <a:effectLst/>
              </a:rPr>
              <a:t>: </a:t>
            </a:r>
            <a:r>
              <a:rPr lang="en-GB" sz="1400" b="0" i="0" dirty="0">
                <a:solidFill>
                  <a:srgbClr val="242424"/>
                </a:solidFill>
                <a:effectLst/>
              </a:rPr>
              <a:t>Primary schools generally provide better support.</a:t>
            </a:r>
          </a:p>
          <a:p>
            <a:pPr marL="742950" lvl="1" indent="-285750" algn="l">
              <a:spcBef>
                <a:spcPts val="750"/>
              </a:spcBef>
              <a:spcAft>
                <a:spcPts val="750"/>
              </a:spcAft>
              <a:buFont typeface="Arial" panose="020B0604020202020204" pitchFamily="34" charset="0"/>
              <a:buChar char="•"/>
            </a:pPr>
            <a:r>
              <a:rPr lang="en-GB" sz="1400" b="1" i="0" dirty="0">
                <a:solidFill>
                  <a:srgbClr val="321A68"/>
                </a:solidFill>
                <a:effectLst/>
              </a:rPr>
              <a:t>Emotional Wellbeing</a:t>
            </a:r>
            <a:r>
              <a:rPr lang="en-GB" sz="1400" b="0" i="0" dirty="0">
                <a:solidFill>
                  <a:srgbClr val="321A68"/>
                </a:solidFill>
                <a:effectLst/>
              </a:rPr>
              <a:t>: </a:t>
            </a:r>
            <a:r>
              <a:rPr lang="en-GB" sz="1400" b="0" i="0" dirty="0">
                <a:solidFill>
                  <a:srgbClr val="242424"/>
                </a:solidFill>
                <a:effectLst/>
              </a:rPr>
              <a:t>School often negatively impacts emotional wellbeing; autistic girls report masking.</a:t>
            </a:r>
          </a:p>
          <a:p>
            <a:pPr algn="l">
              <a:spcBef>
                <a:spcPts val="750"/>
              </a:spcBef>
              <a:spcAft>
                <a:spcPts val="750"/>
              </a:spcAft>
              <a:buFont typeface="Arial" panose="020B0604020202020204" pitchFamily="34" charset="0"/>
              <a:buChar char="•"/>
            </a:pPr>
            <a:r>
              <a:rPr lang="en-GB" sz="1400" b="1" i="0" dirty="0">
                <a:solidFill>
                  <a:srgbClr val="242424"/>
                </a:solidFill>
                <a:effectLst/>
              </a:rPr>
              <a:t>Teacher Training Needs</a:t>
            </a:r>
            <a:r>
              <a:rPr lang="en-GB" sz="1400" b="0" i="0" dirty="0">
                <a:solidFill>
                  <a:srgbClr val="242424"/>
                </a:solidFill>
                <a:effectLst/>
              </a:rPr>
              <a:t>:</a:t>
            </a:r>
          </a:p>
          <a:p>
            <a:pPr marL="742950" lvl="1" indent="-285750" algn="l">
              <a:spcBef>
                <a:spcPts val="750"/>
              </a:spcBef>
              <a:spcAft>
                <a:spcPts val="750"/>
              </a:spcAft>
              <a:buFont typeface="Arial" panose="020B0604020202020204" pitchFamily="34" charset="0"/>
              <a:buChar char="•"/>
            </a:pPr>
            <a:r>
              <a:rPr lang="en-GB" sz="1400" b="1" i="0" dirty="0">
                <a:solidFill>
                  <a:srgbClr val="321A68"/>
                </a:solidFill>
                <a:effectLst/>
              </a:rPr>
              <a:t>Regular Updates</a:t>
            </a:r>
            <a:r>
              <a:rPr lang="en-GB" sz="1400" b="0" i="0" dirty="0">
                <a:solidFill>
                  <a:srgbClr val="321A68"/>
                </a:solidFill>
                <a:effectLst/>
              </a:rPr>
              <a:t>: </a:t>
            </a:r>
            <a:r>
              <a:rPr lang="en-GB" sz="1400" b="0" i="0" dirty="0">
                <a:solidFill>
                  <a:srgbClr val="242424"/>
                </a:solidFill>
                <a:effectLst/>
              </a:rPr>
              <a:t>Teachers need regular updated training on neurodiversity.</a:t>
            </a:r>
          </a:p>
          <a:p>
            <a:pPr marL="742950" lvl="1" indent="-285750" algn="l">
              <a:spcBef>
                <a:spcPts val="750"/>
              </a:spcBef>
              <a:spcAft>
                <a:spcPts val="750"/>
              </a:spcAft>
              <a:buFont typeface="Arial" panose="020B0604020202020204" pitchFamily="34" charset="0"/>
              <a:buChar char="•"/>
            </a:pPr>
            <a:r>
              <a:rPr lang="en-GB" sz="1400" b="1" i="0" dirty="0">
                <a:solidFill>
                  <a:srgbClr val="321A68"/>
                </a:solidFill>
                <a:effectLst/>
              </a:rPr>
              <a:t>Supporting Multiple Conditions</a:t>
            </a:r>
            <a:r>
              <a:rPr lang="en-GB" sz="1400" b="0" i="0" dirty="0">
                <a:solidFill>
                  <a:srgbClr val="321A68"/>
                </a:solidFill>
                <a:effectLst/>
              </a:rPr>
              <a:t>: </a:t>
            </a:r>
            <a:r>
              <a:rPr lang="en-GB" sz="1400" b="0" i="0" dirty="0">
                <a:solidFill>
                  <a:srgbClr val="242424"/>
                </a:solidFill>
                <a:effectLst/>
              </a:rPr>
              <a:t>Training should include support for students with multiple conditions.</a:t>
            </a:r>
          </a:p>
          <a:p>
            <a:pPr marL="742950" lvl="1" indent="-285750" algn="l">
              <a:spcBef>
                <a:spcPts val="750"/>
              </a:spcBef>
              <a:spcAft>
                <a:spcPts val="750"/>
              </a:spcAft>
              <a:buFont typeface="Arial" panose="020B0604020202020204" pitchFamily="34" charset="0"/>
              <a:buChar char="•"/>
            </a:pPr>
            <a:r>
              <a:rPr lang="en-GB" sz="1400" b="1" i="0" dirty="0">
                <a:solidFill>
                  <a:srgbClr val="321A68"/>
                </a:solidFill>
                <a:effectLst/>
              </a:rPr>
              <a:t>Knowledge Rating</a:t>
            </a:r>
            <a:r>
              <a:rPr lang="en-GB" sz="1400" b="0" i="0" dirty="0">
                <a:solidFill>
                  <a:srgbClr val="321A68"/>
                </a:solidFill>
                <a:effectLst/>
              </a:rPr>
              <a:t>: </a:t>
            </a:r>
            <a:r>
              <a:rPr lang="en-GB" sz="1400" b="0" i="0" dirty="0">
                <a:solidFill>
                  <a:srgbClr val="242424"/>
                </a:solidFill>
                <a:effectLst/>
              </a:rPr>
              <a:t>Teachers rated their knowledge of autism as average.</a:t>
            </a:r>
          </a:p>
          <a:p>
            <a:br>
              <a:rPr lang="en-GB" sz="1200" dirty="0"/>
            </a:br>
            <a:endParaRPr lang="en-GB" sz="1200" dirty="0"/>
          </a:p>
        </p:txBody>
      </p:sp>
    </p:spTree>
    <p:extLst>
      <p:ext uri="{BB962C8B-B14F-4D97-AF65-F5344CB8AC3E}">
        <p14:creationId xmlns:p14="http://schemas.microsoft.com/office/powerpoint/2010/main" val="1943972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38B1BD428B5D49856A5E78D2082BD9" ma:contentTypeVersion="18" ma:contentTypeDescription="Create a new document." ma:contentTypeScope="" ma:versionID="40eb2ffde3f51e79484c22f771182621">
  <xsd:schema xmlns:xsd="http://www.w3.org/2001/XMLSchema" xmlns:xs="http://www.w3.org/2001/XMLSchema" xmlns:p="http://schemas.microsoft.com/office/2006/metadata/properties" xmlns:ns2="df91f6b7-507b-4357-b906-795b26c65374" xmlns:ns3="6fd35066-9879-4a99-a4c6-567172343345" targetNamespace="http://schemas.microsoft.com/office/2006/metadata/properties" ma:root="true" ma:fieldsID="b923ef68a3392e059c41615a03ae4cc1" ns2:_="" ns3:_="">
    <xsd:import namespace="df91f6b7-507b-4357-b906-795b26c65374"/>
    <xsd:import namespace="6fd35066-9879-4a99-a4c6-5671723433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91f6b7-507b-4357-b906-795b26c6537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b3960cc-4771-414a-b57b-043e90fa9f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d35066-9879-4a99-a4c6-56717234334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35f3b5-7843-4ba4-8b5f-e4bae961f272}" ma:internalName="TaxCatchAll" ma:showField="CatchAllData" ma:web="6fd35066-9879-4a99-a4c6-5671723433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91f6b7-507b-4357-b906-795b26c65374">
      <Terms xmlns="http://schemas.microsoft.com/office/infopath/2007/PartnerControls"/>
    </lcf76f155ced4ddcb4097134ff3c332f>
    <TaxCatchAll xmlns="6fd35066-9879-4a99-a4c6-567172343345" xsi:nil="true"/>
  </documentManagement>
</p:properties>
</file>

<file path=customXml/itemProps1.xml><?xml version="1.0" encoding="utf-8"?>
<ds:datastoreItem xmlns:ds="http://schemas.openxmlformats.org/officeDocument/2006/customXml" ds:itemID="{E69E7F2E-1E02-4418-B301-5DCA18BFCB54}">
  <ds:schemaRefs>
    <ds:schemaRef ds:uri="http://schemas.microsoft.com/sharepoint/v3/contenttype/forms"/>
  </ds:schemaRefs>
</ds:datastoreItem>
</file>

<file path=customXml/itemProps2.xml><?xml version="1.0" encoding="utf-8"?>
<ds:datastoreItem xmlns:ds="http://schemas.openxmlformats.org/officeDocument/2006/customXml" ds:itemID="{22B21CB7-A14A-4F5B-A6CF-5F8A84BDDD0A}"/>
</file>

<file path=customXml/itemProps3.xml><?xml version="1.0" encoding="utf-8"?>
<ds:datastoreItem xmlns:ds="http://schemas.openxmlformats.org/officeDocument/2006/customXml" ds:itemID="{13B411F8-3FE9-4718-8FE2-CBEB0C995E2C}">
  <ds:schemaRefs>
    <ds:schemaRef ds:uri="http://purl.org/dc/elements/1.1/"/>
    <ds:schemaRef ds:uri="http://purl.org/dc/dcmitype/"/>
    <ds:schemaRef ds:uri="http://schemas.microsoft.com/office/2006/documentManagement/types"/>
    <ds:schemaRef ds:uri="cccafb1f-9e15-46a8-a78f-dae75c579aaf"/>
    <ds:schemaRef ds:uri="http://www.w3.org/XML/1998/namespace"/>
    <ds:schemaRef ds:uri="http://purl.org/dc/terms/"/>
    <ds:schemaRef ds:uri="http://schemas.openxmlformats.org/package/2006/metadata/core-properties"/>
    <ds:schemaRef ds:uri="http://schemas.microsoft.com/office/2006/metadata/properties"/>
    <ds:schemaRef ds:uri="http://schemas.microsoft.com/office/infopath/2007/PartnerControls"/>
    <ds:schemaRef ds:uri="e279bc57-bde3-4ec1-b0b1-469553672f46"/>
  </ds:schemaRefs>
</ds:datastoreItem>
</file>

<file path=docProps/app.xml><?xml version="1.0" encoding="utf-8"?>
<Properties xmlns="http://schemas.openxmlformats.org/officeDocument/2006/extended-properties" xmlns:vt="http://schemas.openxmlformats.org/officeDocument/2006/docPropsVTypes">
  <TotalTime>187</TotalTime>
  <Words>3307</Words>
  <Application>Microsoft Office PowerPoint</Application>
  <PresentationFormat>Widescreen</PresentationFormat>
  <Paragraphs>234</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Aptos Display</vt:lpstr>
      <vt:lpstr>Arial</vt:lpstr>
      <vt:lpstr>Segoe UI</vt:lpstr>
      <vt:lpstr>Office Theme</vt:lpstr>
      <vt:lpstr> In Our Own Words doing research with young people instead of about them </vt:lpstr>
      <vt:lpstr>Introduction</vt:lpstr>
      <vt:lpstr>The partnership group</vt:lpstr>
      <vt:lpstr>The project</vt:lpstr>
      <vt:lpstr>The Project Process </vt:lpstr>
      <vt:lpstr>Evaluation </vt:lpstr>
      <vt:lpstr>Youth researchers' key themes</vt:lpstr>
      <vt:lpstr>Youth research findings </vt:lpstr>
      <vt:lpstr>Youth research findings continued</vt:lpstr>
      <vt:lpstr>Youth research recommendations</vt:lpstr>
      <vt:lpstr>Youth research recommendations continued</vt:lpstr>
      <vt:lpstr>Youth research: early intervention and prevention</vt:lpstr>
      <vt:lpstr>Moving forward…</vt:lpstr>
      <vt:lpstr>In Our Own Words: information pack</vt:lpstr>
      <vt:lpstr>Youth researcher comics.</vt:lpstr>
      <vt:lpstr>Thank you to all the young people! </vt:lpstr>
      <vt:lpstr>In Our Own Words - Youth Researchers - Surrey County Council  user.voice@surreycc.gov.uk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Lucy Pearson</dc:creator>
  <cp:lastModifiedBy>Lucy Pearson</cp:lastModifiedBy>
  <cp:revision>2</cp:revision>
  <dcterms:created xsi:type="dcterms:W3CDTF">2025-03-28T16:17:59Z</dcterms:created>
  <dcterms:modified xsi:type="dcterms:W3CDTF">2025-04-29T17:10:54Z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0x0101008238B1BD428B5D49856A5E78D2082BD9</vt:lpwstr>
  </property>
  <property fmtid="{D5CDD505-2E9C-101B-9397-08002B2CF9AE}" pid="3" name="MediaServiceImageTags">
    <vt:lpwstr/>
  </property>
</Properties>
</file>